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73" r:id="rId2"/>
    <p:sldId id="904" r:id="rId3"/>
    <p:sldId id="915" r:id="rId4"/>
    <p:sldId id="861" r:id="rId5"/>
    <p:sldId id="684" r:id="rId6"/>
    <p:sldId id="909" r:id="rId7"/>
    <p:sldId id="903" r:id="rId8"/>
    <p:sldId id="910" r:id="rId9"/>
    <p:sldId id="913" r:id="rId10"/>
    <p:sldId id="857" r:id="rId11"/>
    <p:sldId id="868" r:id="rId12"/>
    <p:sldId id="870" r:id="rId13"/>
    <p:sldId id="914" r:id="rId14"/>
    <p:sldId id="905" r:id="rId15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215968"/>
    <a:srgbClr val="034EA2"/>
    <a:srgbClr val="008000"/>
    <a:srgbClr val="FFFF00"/>
    <a:srgbClr val="FFFF66"/>
    <a:srgbClr val="333399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3" autoAdjust="0"/>
    <p:restoredTop sz="94697" autoAdjust="0"/>
  </p:normalViewPr>
  <p:slideViewPr>
    <p:cSldViewPr snapToGrid="0" snapToObjects="1">
      <p:cViewPr varScale="1">
        <p:scale>
          <a:sx n="72" d="100"/>
          <a:sy n="72" d="100"/>
        </p:scale>
        <p:origin x="-1134" y="-102"/>
      </p:cViewPr>
      <p:guideLst>
        <p:guide orient="horz" pos="76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4"/>
    </p:cViewPr>
  </p:sorterViewPr>
  <p:notesViewPr>
    <p:cSldViewPr snapToGrid="0" snapToObjects="1">
      <p:cViewPr varScale="1">
        <p:scale>
          <a:sx n="75" d="100"/>
          <a:sy n="75" d="100"/>
        </p:scale>
        <p:origin x="-2100" y="-90"/>
      </p:cViewPr>
      <p:guideLst>
        <p:guide orient="horz" pos="312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400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20225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3ACD3F-3CAF-4B04-A24F-3B7242D76E1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7" rIns="92537" bIns="46267" numCol="1" anchor="t" anchorCtr="0" compatLnSpc="1">
            <a:prstTxWarp prst="textNoShape">
              <a:avLst/>
            </a:prstTxWarp>
          </a:bodyPr>
          <a:lstStyle>
            <a:lvl1pPr algn="l" defTabSz="92551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22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7" rIns="92537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74700"/>
            <a:ext cx="4948237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19638"/>
            <a:ext cx="4918075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7" rIns="92537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225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7" rIns="92537" bIns="46267" numCol="1" anchor="b" anchorCtr="0" compatLnSpc="1">
            <a:prstTxWarp prst="textNoShape">
              <a:avLst/>
            </a:prstTxWarp>
          </a:bodyPr>
          <a:lstStyle>
            <a:lvl1pPr algn="l" defTabSz="92551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36100"/>
            <a:ext cx="2922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7" rIns="92537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095DA76-5B71-48CF-9715-5DE5609F95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E306D-C4D7-4874-9503-DCC98DD256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74700"/>
            <a:ext cx="4951413" cy="3713163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719638"/>
            <a:ext cx="4916488" cy="4483100"/>
          </a:xfrm>
          <a:noFill/>
          <a:ln/>
        </p:spPr>
        <p:txBody>
          <a:bodyPr lIns="92519" tIns="46259" rIns="92519" bIns="46259"/>
          <a:lstStyle/>
          <a:p>
            <a:endParaRPr lang="en-GB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41750" y="9436100"/>
            <a:ext cx="2921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algn="r" defTabSz="925513" eaLnBrk="0" hangingPunct="0"/>
            <a:fld id="{C9E05C55-6235-4CC8-80B3-6297120CDC6D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25513" eaLnBrk="0" hangingPunct="0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728F9ADA-C303-4258-B9BC-AC1243C6FBA2}" type="slidenum">
              <a:rPr lang="en-GB" smtClean="0">
                <a:latin typeface="Arial" charset="0"/>
                <a:ea typeface="ＭＳ Ｐゴシック"/>
                <a:cs typeface="ＭＳ Ｐゴシック"/>
              </a:rPr>
              <a:pPr defTabSz="911225"/>
              <a:t>10</a:t>
            </a:fld>
            <a:endParaRPr lang="en-GB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 txBox="1">
            <a:spLocks noGrp="1" noChangeArrowheads="1"/>
          </p:cNvSpPr>
          <p:nvPr/>
        </p:nvSpPr>
        <p:spPr bwMode="auto">
          <a:xfrm>
            <a:off x="3840163" y="9437688"/>
            <a:ext cx="2922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58" tIns="46327" rIns="92658" bIns="46327" anchor="b"/>
          <a:lstStyle/>
          <a:p>
            <a:pPr algn="r" defTabSz="925513" eaLnBrk="0" hangingPunct="0"/>
            <a:fld id="{5794FA11-BF15-4086-AD66-CC033A7A8763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25513" eaLnBrk="0" hangingPunct="0"/>
              <a:t>11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40163" y="9437688"/>
            <a:ext cx="2922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58" tIns="46327" rIns="92658" bIns="46327" anchor="b"/>
          <a:lstStyle/>
          <a:p>
            <a:pPr algn="r" defTabSz="925513" eaLnBrk="0" hangingPunct="0"/>
            <a:fld id="{A5508017-7EB0-4412-A16B-978BF11CCE93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25513" eaLnBrk="0" hangingPunct="0"/>
              <a:t>11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76288"/>
            <a:ext cx="4876800" cy="36576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746625"/>
            <a:ext cx="4978400" cy="4432300"/>
          </a:xfrm>
          <a:noFill/>
          <a:ln/>
        </p:spPr>
        <p:txBody>
          <a:bodyPr lIns="92658" tIns="46327" rIns="92658" bIns="4632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 txBox="1">
            <a:spLocks noGrp="1" noChangeArrowheads="1"/>
          </p:cNvSpPr>
          <p:nvPr/>
        </p:nvSpPr>
        <p:spPr bwMode="auto">
          <a:xfrm>
            <a:off x="3840163" y="9437688"/>
            <a:ext cx="2922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9" tIns="46323" rIns="92649" bIns="46323" anchor="b"/>
          <a:lstStyle/>
          <a:p>
            <a:pPr algn="r" defTabSz="925513" eaLnBrk="0" hangingPunct="0"/>
            <a:fld id="{1D05212D-135E-4E8A-A69F-DCEEEC7D22AA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25513" eaLnBrk="0" hangingPunct="0"/>
              <a:t>12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76288"/>
            <a:ext cx="4876800" cy="36576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746625"/>
            <a:ext cx="4978400" cy="4432300"/>
          </a:xfrm>
          <a:noFill/>
          <a:ln/>
        </p:spPr>
        <p:txBody>
          <a:bodyPr lIns="92649" tIns="46323" rIns="92649" bIns="46323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7738" y="774700"/>
            <a:ext cx="4951412" cy="3713163"/>
          </a:xfrm>
          <a:ln/>
        </p:spPr>
      </p:sp>
      <p:sp>
        <p:nvSpPr>
          <p:cNvPr id="240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0643" name="Slide Number Placeholder 3"/>
          <p:cNvSpPr txBox="1">
            <a:spLocks noGrp="1"/>
          </p:cNvSpPr>
          <p:nvPr/>
        </p:nvSpPr>
        <p:spPr bwMode="auto">
          <a:xfrm>
            <a:off x="3841750" y="9436100"/>
            <a:ext cx="2921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3" rIns="92528" bIns="46263" anchor="b"/>
          <a:lstStyle/>
          <a:p>
            <a:pPr algn="r" defTabSz="925513">
              <a:spcBef>
                <a:spcPct val="50000"/>
              </a:spcBef>
            </a:pPr>
            <a:fld id="{6C5B154F-3374-4E5B-9790-BB56668321A8}" type="slidenum">
              <a:rPr lang="en-US" sz="1200"/>
              <a:pPr algn="r" defTabSz="925513">
                <a:spcBef>
                  <a:spcPct val="50000"/>
                </a:spcBef>
              </a:pPr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3F822-79E5-4308-815D-924A2BEDCA57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4563" y="771525"/>
            <a:ext cx="4956175" cy="3716338"/>
          </a:xfrm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xfrm>
            <a:off x="920750" y="4719638"/>
            <a:ext cx="4919663" cy="4484687"/>
          </a:xfrm>
          <a:noFill/>
          <a:ln/>
        </p:spPr>
        <p:txBody>
          <a:bodyPr lIns="92398" tIns="46198" rIns="92398" bIns="46198"/>
          <a:lstStyle/>
          <a:p>
            <a:endParaRPr lang="en-GB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41750" y="9436100"/>
            <a:ext cx="2921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8" tIns="46198" rIns="92398" bIns="46198" anchor="b"/>
          <a:lstStyle/>
          <a:p>
            <a:pPr algn="r" defTabSz="923925">
              <a:spcBef>
                <a:spcPct val="50000"/>
              </a:spcBef>
            </a:pPr>
            <a:fld id="{CCA5D8DC-12F0-4E08-996A-353A2115ED26}" type="slidenum">
              <a:rPr lang="en-US" sz="1200">
                <a:ea typeface="ＭＳ Ｐゴシック"/>
                <a:cs typeface="ＭＳ Ｐゴシック"/>
              </a:rPr>
              <a:pPr algn="r" defTabSz="923925">
                <a:spcBef>
                  <a:spcPct val="50000"/>
                </a:spcBef>
              </a:pPr>
              <a:t>2</a:t>
            </a:fld>
            <a:endParaRPr lang="en-US" sz="120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62DE5-D9B0-43F7-B493-DBF459D20BD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79463"/>
            <a:ext cx="4878388" cy="3659187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746625"/>
            <a:ext cx="4978400" cy="4433888"/>
          </a:xfrm>
          <a:noFill/>
          <a:ln/>
        </p:spPr>
        <p:txBody>
          <a:bodyPr lIns="92658" tIns="46328" rIns="92658" bIns="46328"/>
          <a:lstStyle/>
          <a:p>
            <a:r>
              <a:rPr lang="fr-FR" smtClean="0"/>
              <a:t>“</a:t>
            </a:r>
            <a:r>
              <a:rPr lang="en-GB" smtClean="0"/>
              <a:t>Facilities”, “resources” or “services” that are used by the scientific community for the</a:t>
            </a:r>
          </a:p>
          <a:p>
            <a:pPr lvl="1"/>
            <a:r>
              <a:rPr lang="en-GB" smtClean="0"/>
              <a:t>development of leading-edge research at EU level</a:t>
            </a:r>
          </a:p>
          <a:p>
            <a:pPr lvl="1"/>
            <a:r>
              <a:rPr lang="en-GB" smtClean="0"/>
              <a:t>knowledge transmission, knowledge exchanges and knowledge preservation;</a:t>
            </a:r>
          </a:p>
          <a:p>
            <a:r>
              <a:rPr lang="en-GB" smtClean="0"/>
              <a:t> This definition covers major  equipments, scientific archives and structured information, enabling ICT-based infrastructures, and any other entity of a unique nature used for research.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AFE1A-78AC-41AA-8D71-4D32887BE75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74700"/>
            <a:ext cx="4951413" cy="3713163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719638"/>
            <a:ext cx="4916488" cy="4483100"/>
          </a:xfrm>
          <a:noFill/>
          <a:ln/>
        </p:spPr>
        <p:txBody>
          <a:bodyPr lIns="92519" tIns="46259" rIns="92519" bIns="46259"/>
          <a:lstStyle/>
          <a:p>
            <a:endParaRPr lang="en-GB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1750" y="9436100"/>
            <a:ext cx="2921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algn="r" defTabSz="925513" eaLnBrk="0" hangingPunct="0"/>
            <a:fld id="{0F47DE10-C99A-491E-9E61-9EA236A6501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25513" eaLnBrk="0" hangingPunct="0"/>
              <a:t>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70FDB-6F0A-4339-B983-BE2821D57B2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66CCE-E2D1-4530-A502-4364CB2B324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4443A-7A19-43D7-9268-6B5C33D9246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64EF3-1E2D-4A08-B230-38674F8645C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/>
          <a:srcRect t="22116" b="12204"/>
          <a:stretch>
            <a:fillRect/>
          </a:stretch>
        </p:blipFill>
        <p:spPr bwMode="auto">
          <a:xfrm>
            <a:off x="0" y="0"/>
            <a:ext cx="831691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3"/>
          <p:cNvSpPr txBox="1">
            <a:spLocks noGrp="1"/>
          </p:cNvSpPr>
          <p:nvPr userDrawn="1"/>
        </p:nvSpPr>
        <p:spPr bwMode="auto">
          <a:xfrm>
            <a:off x="6078538" y="6329363"/>
            <a:ext cx="29543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400" dirty="0">
                <a:solidFill>
                  <a:srgbClr val="034EA2"/>
                </a:solidFill>
                <a:ea typeface="ＭＳ Ｐゴシック" pitchFamily="34" charset="-128"/>
              </a:rPr>
              <a:t>1 October </a:t>
            </a:r>
            <a:r>
              <a:rPr lang="en-US" altLang="ja-JP" sz="1400" dirty="0">
                <a:solidFill>
                  <a:srgbClr val="034EA2"/>
                </a:solidFill>
                <a:ea typeface="ＭＳ Ｐゴシック" pitchFamily="34" charset="-128"/>
              </a:rPr>
              <a:t>- </a:t>
            </a:r>
            <a:r>
              <a:rPr lang="en-US" altLang="ja-JP" sz="1400" dirty="0">
                <a:solidFill>
                  <a:srgbClr val="034EA2"/>
                </a:solidFill>
                <a:ea typeface="ＭＳ Ｐゴシック" pitchFamily="34" charset="-128"/>
              </a:rPr>
              <a:t>Rome</a:t>
            </a:r>
            <a:endParaRPr lang="en-US" altLang="ja-JP" sz="1400" dirty="0">
              <a:solidFill>
                <a:srgbClr val="034EA2"/>
              </a:solidFill>
              <a:ea typeface="ＭＳ Ｐゴシック" pitchFamily="34" charset="-12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/>
          <a:srcRect b="15337"/>
          <a:stretch>
            <a:fillRect/>
          </a:stretch>
        </p:blipFill>
        <p:spPr bwMode="auto">
          <a:xfrm>
            <a:off x="0" y="6264275"/>
            <a:ext cx="21955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cid:_1_06CD194C06CD151400542791C1257515"/>
          <p:cNvSpPr>
            <a:spLocks noChangeAspect="1" noChangeArrowheads="1"/>
          </p:cNvSpPr>
          <p:nvPr userDrawn="1"/>
        </p:nvSpPr>
        <p:spPr bwMode="auto">
          <a:xfrm>
            <a:off x="3748088" y="3276600"/>
            <a:ext cx="1647825" cy="30480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" name="AutoShape 8" descr="cid:_1_06CD194C06CD151400542791C1257515"/>
          <p:cNvSpPr>
            <a:spLocks noChangeAspect="1" noChangeArrowheads="1"/>
          </p:cNvSpPr>
          <p:nvPr userDrawn="1"/>
        </p:nvSpPr>
        <p:spPr bwMode="auto">
          <a:xfrm>
            <a:off x="3748088" y="3276600"/>
            <a:ext cx="1647825" cy="30480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5"/>
          <p:cNvGrpSpPr>
            <a:grpSpLocks/>
          </p:cNvGrpSpPr>
          <p:nvPr userDrawn="1"/>
        </p:nvGrpSpPr>
        <p:grpSpPr bwMode="auto">
          <a:xfrm>
            <a:off x="0" y="6705600"/>
            <a:ext cx="9144000" cy="179388"/>
            <a:chOff x="0" y="4224"/>
            <a:chExt cx="5760" cy="113"/>
          </a:xfrm>
        </p:grpSpPr>
        <p:pic>
          <p:nvPicPr>
            <p:cNvPr id="1028" name="Picture 51" descr="bandeau1"/>
            <p:cNvPicPr>
              <a:picLocks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4224"/>
              <a:ext cx="287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3" descr="bandeau1"/>
            <p:cNvPicPr>
              <a:picLocks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881" y="4224"/>
              <a:ext cx="287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63" descr="header-ppt_beige_rose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5041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  <p:sldLayoutId id="2147483665" r:id="rId15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1"/>
          <p:cNvSpPr>
            <a:spLocks noChangeArrowheads="1"/>
          </p:cNvSpPr>
          <p:nvPr/>
        </p:nvSpPr>
        <p:spPr bwMode="auto">
          <a:xfrm>
            <a:off x="700088" y="4416425"/>
            <a:ext cx="790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H. PERO, E</a:t>
            </a:r>
            <a:r>
              <a:rPr lang="en-GB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uropean Commission</a:t>
            </a:r>
          </a:p>
        </p:txBody>
      </p:sp>
      <p:sp>
        <p:nvSpPr>
          <p:cNvPr id="19458" name="Rectangle 31"/>
          <p:cNvSpPr>
            <a:spLocks noChangeArrowheads="1"/>
          </p:cNvSpPr>
          <p:nvPr/>
        </p:nvSpPr>
        <p:spPr bwMode="auto">
          <a:xfrm>
            <a:off x="631825" y="1735138"/>
            <a:ext cx="79073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European policy developments </a:t>
            </a:r>
            <a:br>
              <a:rPr lang="en-US" sz="280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and challenges </a:t>
            </a:r>
            <a:br>
              <a:rPr lang="en-US" sz="280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in the field of Research Infrastructures</a:t>
            </a:r>
          </a:p>
        </p:txBody>
      </p:sp>
      <p:pic>
        <p:nvPicPr>
          <p:cNvPr id="19459" name="Picture 7" descr="neurone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688"/>
            <a:ext cx="91408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8"/>
          <p:cNvSpPr>
            <a:spLocks noChangeArrowheads="1"/>
          </p:cNvSpPr>
          <p:nvPr/>
        </p:nvSpPr>
        <p:spPr bwMode="auto">
          <a:xfrm>
            <a:off x="263525" y="1958975"/>
            <a:ext cx="79375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1200" indent="-354013" defTabSz="357188" eaLnBrk="0" hangingPunct="0">
              <a:spcBef>
                <a:spcPts val="600"/>
              </a:spcBef>
              <a:buFontTx/>
              <a:buChar char="•"/>
            </a:pP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Importance of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excellent research services </a:t>
            </a:r>
            <a:b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(harmonized evaluation criteria needed) and of service-oriented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e-infrastructures</a:t>
            </a:r>
            <a:endParaRPr lang="en-GB" sz="2400" b="0">
              <a:solidFill>
                <a:srgbClr val="215968"/>
              </a:solidFill>
              <a:latin typeface="Tahoma" pitchFamily="34" charset="0"/>
              <a:cs typeface="Tahoma" pitchFamily="34" charset="0"/>
            </a:endParaRPr>
          </a:p>
          <a:p>
            <a:pPr marL="711200" indent="-354013" defTabSz="357188" eaLnBrk="0" hangingPunct="0">
              <a:spcBef>
                <a:spcPts val="600"/>
              </a:spcBef>
              <a:buFontTx/>
              <a:buChar char="•"/>
            </a:pP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EU RI policy based on a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partnership approach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	between regional, national, EU, global levels</a:t>
            </a:r>
            <a:b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(need for roadmaps)</a:t>
            </a:r>
          </a:p>
          <a:p>
            <a:pPr marL="711200" indent="-354013" defTabSz="357188" eaLnBrk="0" hangingPunct="0">
              <a:spcBef>
                <a:spcPts val="600"/>
              </a:spcBef>
              <a:buFontTx/>
              <a:buChar char="•"/>
            </a:pP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Importance of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human resources 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for the setting-up and operation of attractive and sustainable RIs</a:t>
            </a:r>
          </a:p>
          <a:p>
            <a:pPr marL="711200" indent="-354013" defTabSz="357188" eaLnBrk="0" hangingPunct="0">
              <a:spcBef>
                <a:spcPts val="600"/>
              </a:spcBef>
              <a:buFontTx/>
              <a:buChar char="•"/>
            </a:pP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Involving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technology suppliers </a:t>
            </a:r>
            <a:b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from an early stage.</a:t>
            </a:r>
            <a:endParaRPr lang="it-IT" sz="2400" b="0">
              <a:solidFill>
                <a:srgbClr val="21596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3474" name="Text Box 12"/>
          <p:cNvSpPr txBox="1">
            <a:spLocks noChangeArrowheads="1"/>
          </p:cNvSpPr>
          <p:nvPr/>
        </p:nvSpPr>
        <p:spPr bwMode="auto">
          <a:xfrm>
            <a:off x="463550" y="323850"/>
            <a:ext cx="60817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The future…</a:t>
            </a:r>
            <a:br>
              <a:rPr lang="en-US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More than 500 people </a:t>
            </a:r>
            <a:br>
              <a:rPr lang="en-US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discussing during two days</a:t>
            </a:r>
          </a:p>
        </p:txBody>
      </p:sp>
      <p:pic>
        <p:nvPicPr>
          <p:cNvPr id="233475" name="Picture 10" descr="ECRI 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25" y="236538"/>
            <a:ext cx="1485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1" descr="bandeau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05600"/>
            <a:ext cx="4570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12" descr="bandeau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6705600"/>
            <a:ext cx="45704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TextBox 6"/>
          <p:cNvSpPr txBox="1">
            <a:spLocks noChangeArrowheads="1"/>
          </p:cNvSpPr>
          <p:nvPr/>
        </p:nvSpPr>
        <p:spPr bwMode="auto">
          <a:xfrm>
            <a:off x="784225" y="2608263"/>
            <a:ext cx="758507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For Europe, a fully integrated, consistent, efficient </a:t>
            </a:r>
            <a:b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eco-system</a:t>
            </a: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 of Research Infrastructures, serving researchers and society in all S&amp;T fields </a:t>
            </a:r>
          </a:p>
          <a:p>
            <a:pPr marL="536575" indent="-536575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At global level, </a:t>
            </a:r>
            <a:r>
              <a:rPr lang="en-US" sz="22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co-operation </a:t>
            </a: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to tackle </a:t>
            </a:r>
            <a:r>
              <a:rPr lang="en-US" sz="22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global Challenges</a:t>
            </a: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, based on / feeding excellent research facilities and widely used &amp; efficient e-infrastructures (</a:t>
            </a:r>
            <a:r>
              <a:rPr lang="en-US" sz="2200" b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need for increased inter-agencies cooperation</a:t>
            </a: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536575" indent="-536575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Research Infrastructures should act as </a:t>
            </a:r>
            <a:r>
              <a:rPr lang="en-US" sz="22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knowledge industry</a:t>
            </a: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 for the knowledge society: a </a:t>
            </a:r>
            <a:r>
              <a:rPr lang="en-GB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major cultural change  for scientific institutions and agencies </a:t>
            </a:r>
          </a:p>
          <a:p>
            <a:pPr marL="536575" indent="-536575" eaLnBrk="0" hangingPunct="0">
              <a:spcBef>
                <a:spcPts val="600"/>
              </a:spcBef>
              <a:buFont typeface="Arial" charset="0"/>
              <a:buChar char="•"/>
            </a:pPr>
            <a:endParaRPr lang="en-US" sz="2200" b="0">
              <a:solidFill>
                <a:srgbClr val="215968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24" name="Picture 7" descr="ciel_ble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0"/>
            <a:ext cx="47688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5" name="Rectangle 31"/>
          <p:cNvSpPr>
            <a:spLocks noChangeArrowheads="1"/>
          </p:cNvSpPr>
          <p:nvPr/>
        </p:nvSpPr>
        <p:spPr bwMode="auto">
          <a:xfrm>
            <a:off x="5145088" y="509588"/>
            <a:ext cx="37099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GB" sz="280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joint</a:t>
            </a:r>
            <a:r>
              <a:rPr lang="en-GB" sz="280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vision </a:t>
            </a:r>
          </a:p>
          <a:p>
            <a:pPr algn="ctr" eaLnBrk="0" hangingPunct="0"/>
            <a: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should</a:t>
            </a:r>
          </a:p>
          <a:p>
            <a:pPr algn="ctr" eaLnBrk="0" hangingPunct="0"/>
            <a: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be agreed...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ChangeArrowheads="1"/>
          </p:cNvSpPr>
          <p:nvPr/>
        </p:nvSpPr>
        <p:spPr bwMode="auto">
          <a:xfrm>
            <a:off x="3738563" y="7938"/>
            <a:ext cx="5405437" cy="239553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ct val="20000"/>
              </a:spcAft>
            </a:pPr>
            <a:r>
              <a:rPr lang="en-GB" sz="280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We need addressing </a:t>
            </a:r>
            <a:b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the key factors </a:t>
            </a:r>
            <a:b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affecting the vision and </a:t>
            </a:r>
            <a:b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the capacity to change</a:t>
            </a:r>
          </a:p>
        </p:txBody>
      </p:sp>
      <p:pic>
        <p:nvPicPr>
          <p:cNvPr id="237570" name="Picture 11" descr="bandeau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05600"/>
            <a:ext cx="4570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12" descr="bandeau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6705600"/>
            <a:ext cx="45704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2" name="TextBox 6"/>
          <p:cNvSpPr txBox="1">
            <a:spLocks noChangeArrowheads="1"/>
          </p:cNvSpPr>
          <p:nvPr/>
        </p:nvSpPr>
        <p:spPr bwMode="auto">
          <a:xfrm>
            <a:off x="347663" y="2955925"/>
            <a:ext cx="857885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200" b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Capacity (or not) to </a:t>
            </a:r>
            <a:r>
              <a:rPr lang="en-US" sz="2200" b="0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work together / pool resources</a:t>
            </a:r>
            <a:r>
              <a:rPr lang="en-US" sz="2200" b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en-US" sz="2200" b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b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200" b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thus coordination of national strategies</a:t>
            </a:r>
            <a:r>
              <a:rPr lang="en-US" sz="2200" b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br>
              <a:rPr lang="en-US" sz="2200" b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b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 face more complex problems / costly solutions</a:t>
            </a:r>
          </a:p>
          <a:p>
            <a:pPr marL="536575" indent="-536575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Capacity (or not) to develop a </a:t>
            </a:r>
            <a:r>
              <a:rPr lang="en-US" sz="2200" b="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favorable  / catalytic environment</a:t>
            </a: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  for EU &amp; Int’l research &amp; innovation</a:t>
            </a:r>
          </a:p>
          <a:p>
            <a:pPr marL="536575" indent="-536575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Capacity (or not) to strengthen relations </a:t>
            </a:r>
            <a:b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with </a:t>
            </a:r>
            <a:r>
              <a:rPr lang="en-US" sz="2200" b="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education, </a:t>
            </a: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the people, and with </a:t>
            </a:r>
            <a:r>
              <a:rPr lang="en-US" sz="2200" b="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industry</a:t>
            </a: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36575" indent="-536575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Capacity (or not) to face </a:t>
            </a:r>
            <a:br>
              <a:rPr lang="en-US" sz="22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b="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research internationalization</a:t>
            </a:r>
            <a:endParaRPr lang="en-US" sz="2200" b="0">
              <a:solidFill>
                <a:srgbClr val="215968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7573" name="Picture 3" descr="experien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3738563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4" name="TextBox 6"/>
          <p:cNvSpPr txBox="1">
            <a:spLocks noChangeArrowheads="1"/>
          </p:cNvSpPr>
          <p:nvPr/>
        </p:nvSpPr>
        <p:spPr bwMode="auto">
          <a:xfrm rot="-2050080">
            <a:off x="4962525" y="5267325"/>
            <a:ext cx="5314950" cy="11874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Four EC communications </a:t>
            </a:r>
            <a:br>
              <a:rPr lang="en-US"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 come within the next </a:t>
            </a:r>
            <a:br>
              <a:rPr lang="en-US"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18 months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extBox 3"/>
          <p:cNvSpPr txBox="1">
            <a:spLocks noChangeArrowheads="1"/>
          </p:cNvSpPr>
          <p:nvPr/>
        </p:nvSpPr>
        <p:spPr bwMode="auto">
          <a:xfrm>
            <a:off x="717550" y="1616075"/>
            <a:ext cx="8007350" cy="477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defTabSz="261938">
              <a:spcBef>
                <a:spcPct val="50000"/>
              </a:spcBef>
            </a:pPr>
            <a:endParaRPr lang="en-US" sz="800">
              <a:solidFill>
                <a:srgbClr val="215968"/>
              </a:solidFill>
              <a:latin typeface="Tahoma" pitchFamily="34" charset="0"/>
            </a:endParaRPr>
          </a:p>
          <a:p>
            <a:pPr marL="261938" indent="-261938" defTabSz="261938"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en-GB" sz="22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Global issues</a:t>
            </a:r>
          </a:p>
          <a:p>
            <a:pPr marL="719138" lvl="1" indent="-261938" defTabSz="261938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GB" sz="2200" i="1">
                <a:solidFill>
                  <a:srgbClr val="215968"/>
                </a:solidFill>
                <a:latin typeface="Tahoma" pitchFamily="34" charset="0"/>
              </a:rPr>
              <a:t>To be targeted through international cooperation </a:t>
            </a:r>
            <a:r>
              <a:rPr lang="en-GB" sz="2200" b="0" i="1">
                <a:solidFill>
                  <a:srgbClr val="215968"/>
                </a:solidFill>
                <a:latin typeface="Tahoma" pitchFamily="34" charset="0"/>
              </a:rPr>
              <a:t>(Carnegie meeting in Nov 2010?)</a:t>
            </a:r>
            <a:endParaRPr lang="en-US" sz="2200" b="0" i="1">
              <a:latin typeface="Tahoma" pitchFamily="34" charset="0"/>
              <a:cs typeface="Tahoma" pitchFamily="34" charset="0"/>
            </a:endParaRPr>
          </a:p>
          <a:p>
            <a:pPr marL="719138" lvl="1" indent="-261938" defTabSz="261938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GB" sz="220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GSF-OECD specific action</a:t>
            </a:r>
          </a:p>
          <a:p>
            <a:pPr marL="719138" lvl="1" indent="-261938" defTabSz="261938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GB" sz="220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Energy RI conference (29-30 Nov 2010, Brussels)</a:t>
            </a:r>
          </a:p>
          <a:p>
            <a:pPr marL="261938" indent="-261938" defTabSz="261938">
              <a:spcBef>
                <a:spcPct val="50000"/>
              </a:spcBef>
              <a:spcAft>
                <a:spcPts val="300"/>
              </a:spcAft>
              <a:buFontTx/>
              <a:buChar char="•"/>
            </a:pPr>
            <a:r>
              <a:rPr lang="en-GB" sz="22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Bilateral actions? </a:t>
            </a:r>
          </a:p>
          <a:p>
            <a:pPr marL="719138" lvl="1" indent="-261938" defTabSz="261938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US" sz="2200" i="1">
                <a:solidFill>
                  <a:srgbClr val="215968"/>
                </a:solidFill>
                <a:latin typeface="Tahoma" pitchFamily="34" charset="0"/>
              </a:rPr>
              <a:t>Workshop on 1 Oct. 2010, in Roma </a:t>
            </a:r>
          </a:p>
          <a:p>
            <a:pPr marL="719138" lvl="1" indent="-261938" defTabSz="261938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GB" sz="220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More US participation in the EC calls</a:t>
            </a:r>
          </a:p>
          <a:p>
            <a:pPr marL="719138" lvl="1" indent="-261938" defTabSz="261938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GB" sz="2200" i="1">
                <a:solidFill>
                  <a:srgbClr val="215968"/>
                </a:solidFill>
                <a:latin typeface="Tahoma" pitchFamily="34" charset="0"/>
              </a:rPr>
              <a:t>AAAs specific workshops in 2011,</a:t>
            </a:r>
          </a:p>
          <a:p>
            <a:pPr marL="719138" lvl="1" indent="-261938" defTabSz="261938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GB" sz="2200" i="1">
                <a:solidFill>
                  <a:srgbClr val="215968"/>
                </a:solidFill>
                <a:latin typeface="Tahoma" pitchFamily="34" charset="0"/>
              </a:rPr>
              <a:t>Exchange of experts,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46388" y="554038"/>
            <a:ext cx="6191250" cy="12366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solidFill>
                  <a:srgbClr val="0066CC"/>
                </a:solidFill>
                <a:latin typeface="Tahoma" charset="0"/>
                <a:ea typeface="+mj-ea"/>
                <a:cs typeface="Tahoma" charset="0"/>
              </a:rPr>
              <a:t>Looking for developing more international cooperation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ChangeArrowheads="1"/>
          </p:cNvSpPr>
          <p:nvPr/>
        </p:nvSpPr>
        <p:spPr bwMode="auto">
          <a:xfrm>
            <a:off x="625475" y="1579563"/>
            <a:ext cx="80311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ctr">
              <a:spcBef>
                <a:spcPct val="10000"/>
              </a:spcBef>
              <a:tabLst>
                <a:tab pos="631825" algn="l"/>
              </a:tabLst>
            </a:pPr>
            <a:r>
              <a:rPr lang="en-GB" sz="3200">
                <a:solidFill>
                  <a:srgbClr val="FF0000"/>
                </a:solidFill>
              </a:rPr>
              <a:t>Facing Challenges... A formula:</a:t>
            </a:r>
          </a:p>
          <a:p>
            <a:pPr marL="357188" indent="-357188" algn="ctr">
              <a:spcBef>
                <a:spcPct val="10000"/>
              </a:spcBef>
              <a:tabLst>
                <a:tab pos="631825" algn="l"/>
              </a:tabLst>
            </a:pPr>
            <a:r>
              <a:rPr lang="en-GB" sz="2800">
                <a:solidFill>
                  <a:srgbClr val="FF0000"/>
                </a:solidFill>
              </a:rPr>
              <a:t> </a:t>
            </a:r>
          </a:p>
          <a:p>
            <a:pPr marL="357188" indent="-357188" algn="ctr">
              <a:spcBef>
                <a:spcPct val="10000"/>
              </a:spcBef>
              <a:tabLst>
                <a:tab pos="631825" algn="l"/>
              </a:tabLst>
            </a:pPr>
            <a:r>
              <a:rPr lang="en-GB" sz="4000">
                <a:solidFill>
                  <a:srgbClr val="034EA2"/>
                </a:solidFill>
              </a:rPr>
              <a:t>U x V x C x F  &gt; </a:t>
            </a:r>
            <a:r>
              <a:rPr lang="en-GB" sz="4000">
                <a:solidFill>
                  <a:srgbClr val="FF0000"/>
                </a:solidFill>
              </a:rPr>
              <a:t>R</a:t>
            </a:r>
            <a:r>
              <a:rPr lang="en-GB" sz="4000">
                <a:solidFill>
                  <a:srgbClr val="034EA2"/>
                </a:solidFill>
              </a:rPr>
              <a:t> </a:t>
            </a:r>
          </a:p>
          <a:p>
            <a:pPr marL="357188" indent="-357188" algn="ctr">
              <a:spcBef>
                <a:spcPct val="10000"/>
              </a:spcBef>
              <a:tabLst>
                <a:tab pos="631825" algn="l"/>
              </a:tabLst>
            </a:pPr>
            <a:endParaRPr lang="en-GB" sz="2800">
              <a:solidFill>
                <a:srgbClr val="034EA2"/>
              </a:solidFill>
            </a:endParaRPr>
          </a:p>
          <a:p>
            <a:pPr marL="357188" indent="-357188" algn="ctr">
              <a:spcBef>
                <a:spcPct val="10000"/>
              </a:spcBef>
              <a:tabLst>
                <a:tab pos="631825" algn="l"/>
              </a:tabLst>
            </a:pPr>
            <a:r>
              <a:rPr lang="en-GB" sz="2800">
                <a:solidFill>
                  <a:srgbClr val="034EA2"/>
                </a:solidFill>
              </a:rPr>
              <a:t>Understanding, Vision, </a:t>
            </a:r>
            <a:br>
              <a:rPr lang="en-GB" sz="2800">
                <a:solidFill>
                  <a:srgbClr val="034EA2"/>
                </a:solidFill>
              </a:rPr>
            </a:br>
            <a:r>
              <a:rPr lang="en-GB" sz="2800">
                <a:solidFill>
                  <a:srgbClr val="034EA2"/>
                </a:solidFill>
              </a:rPr>
              <a:t> Capacity to Change, Feasibility, </a:t>
            </a:r>
          </a:p>
          <a:p>
            <a:pPr marL="357188" indent="-357188" algn="ctr">
              <a:spcBef>
                <a:spcPct val="10000"/>
              </a:spcBef>
              <a:tabLst>
                <a:tab pos="631825" algn="l"/>
              </a:tabLst>
            </a:pPr>
            <a:endParaRPr lang="en-GB" sz="1200">
              <a:solidFill>
                <a:srgbClr val="FF0000"/>
              </a:solidFill>
            </a:endParaRPr>
          </a:p>
          <a:p>
            <a:pPr marL="357188" indent="-357188" algn="ctr">
              <a:spcBef>
                <a:spcPct val="10000"/>
              </a:spcBef>
              <a:tabLst>
                <a:tab pos="631825" algn="l"/>
              </a:tabLst>
            </a:pPr>
            <a:r>
              <a:rPr lang="en-GB" sz="2800">
                <a:solidFill>
                  <a:srgbClr val="FF0000"/>
                </a:solidFill>
              </a:rPr>
              <a:t>facing the </a:t>
            </a:r>
            <a:r>
              <a:rPr lang="en-GB" sz="3200">
                <a:solidFill>
                  <a:srgbClr val="FF0000"/>
                </a:solidFill>
              </a:rPr>
              <a:t>Resistance to change</a:t>
            </a:r>
          </a:p>
        </p:txBody>
      </p:sp>
      <p:sp>
        <p:nvSpPr>
          <p:cNvPr id="241666" name="TextBox 6"/>
          <p:cNvSpPr txBox="1">
            <a:spLocks noChangeArrowheads="1"/>
          </p:cNvSpPr>
          <p:nvPr/>
        </p:nvSpPr>
        <p:spPr bwMode="auto">
          <a:xfrm rot="-2230065">
            <a:off x="6357938" y="5811838"/>
            <a:ext cx="3671887" cy="4619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Role of this WS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aut à la per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8525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neurone_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08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881063" y="2070100"/>
            <a:ext cx="771207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Designed and operated to attract and host the </a:t>
            </a:r>
            <a:b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best researchers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 in the world (open access - size of research facilities is not the issue, excellence is !)</a:t>
            </a:r>
          </a:p>
          <a:p>
            <a:pPr marL="450850" indent="-4508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Help responding to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Grand Challenges 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but need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world-level quality 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in all aspects of their activities: </a:t>
            </a:r>
            <a:b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b="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scientific, educational, technical and managerial</a:t>
            </a:r>
            <a:endParaRPr lang="en-GB" sz="2400" b="0">
              <a:solidFill>
                <a:srgbClr val="215968"/>
              </a:solidFill>
              <a:latin typeface="Tahoma" pitchFamily="34" charset="0"/>
              <a:cs typeface="Tahoma" pitchFamily="34" charset="0"/>
            </a:endParaRPr>
          </a:p>
          <a:p>
            <a:pPr marL="450850" indent="-4508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Important role in the advancement of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knowledge 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and </a:t>
            </a:r>
            <a:r>
              <a:rPr lang="en-GB" sz="240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technology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, liberating creative potential of staff, users and providers, </a:t>
            </a:r>
            <a:b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b="0" i="1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thus being crucial socio-economic drivers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65375" y="703263"/>
            <a:ext cx="6473825" cy="1214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GB" sz="2800" kern="0" dirty="0">
                <a:solidFill>
                  <a:srgbClr val="0066CC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RIs are at the core of an efficient</a:t>
            </a:r>
            <a:br>
              <a:rPr lang="en-GB" sz="2800" kern="0" dirty="0">
                <a:solidFill>
                  <a:srgbClr val="0066CC"/>
                </a:solidFill>
                <a:latin typeface="Tahoma" pitchFamily="34" charset="0"/>
                <a:ea typeface="ＭＳ Ｐゴシック"/>
                <a:cs typeface="Tahoma" pitchFamily="34" charset="0"/>
              </a:rPr>
            </a:br>
            <a:r>
              <a:rPr lang="en-GB" sz="2800" kern="0" dirty="0">
                <a:solidFill>
                  <a:srgbClr val="0066CC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EU Research &amp; Innovation strategy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0" y="6708775"/>
            <a:ext cx="9144000" cy="179388"/>
            <a:chOff x="0" y="666"/>
            <a:chExt cx="5760" cy="113"/>
          </a:xfrm>
        </p:grpSpPr>
        <p:pic>
          <p:nvPicPr>
            <p:cNvPr id="25605" name="Picture 3" descr="bandeau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6"/>
              <a:ext cx="287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4" descr="bandeau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1" y="666"/>
              <a:ext cx="287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2" name="Picture 5" descr="7yjs7ysi"/>
          <p:cNvPicPr>
            <a:picLocks noChangeAspect="1" noChangeArrowheads="1"/>
          </p:cNvPicPr>
          <p:nvPr/>
        </p:nvPicPr>
        <p:blipFill>
          <a:blip r:embed="rId4"/>
          <a:srcRect l="9254" t="-226" r="610" b="13278"/>
          <a:stretch>
            <a:fillRect/>
          </a:stretch>
        </p:blipFill>
        <p:spPr bwMode="auto">
          <a:xfrm>
            <a:off x="0" y="-12700"/>
            <a:ext cx="4452938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oe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2138" y="3175"/>
            <a:ext cx="4748212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798513" y="4251325"/>
            <a:ext cx="7577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Research Infrastructures are facilities </a:t>
            </a:r>
            <a:b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where </a:t>
            </a:r>
            <a:r>
              <a:rPr lang="en-GB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basic research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 as well as </a:t>
            </a:r>
            <a:r>
              <a:rPr lang="en-GB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applied research</a:t>
            </a:r>
            <a:r>
              <a:rPr lang="en-GB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 are interacting</a:t>
            </a:r>
            <a:r>
              <a:rPr lang="en-US" sz="2400" b="0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 to generate innovations for our daily life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1722438"/>
            <a:ext cx="856138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859088" y="352425"/>
            <a:ext cx="5178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ts val="600"/>
              </a:spcBef>
            </a:pPr>
            <a:r>
              <a:rPr lang="en-US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ESFRI projects</a:t>
            </a:r>
            <a:br>
              <a:rPr lang="en-US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Current Preparatory Phases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16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200">
              <a:solidFill>
                <a:srgbClr val="034EA2"/>
              </a:solidFill>
              <a:latin typeface="Tahoma" pitchFamily="34" charset="0"/>
            </a:endParaRPr>
          </a:p>
          <a:p>
            <a:pPr algn="ctr"/>
            <a:r>
              <a:rPr lang="en-GB" sz="2400" b="0">
                <a:solidFill>
                  <a:srgbClr val="0066CC"/>
                </a:solidFill>
                <a:latin typeface="Tahoma" pitchFamily="34" charset="0"/>
              </a:rPr>
              <a:t>Although the ESFRI projects are very visible,</a:t>
            </a:r>
            <a:br>
              <a:rPr lang="en-GB" sz="2400" b="0">
                <a:solidFill>
                  <a:srgbClr val="0066CC"/>
                </a:solidFill>
                <a:latin typeface="Tahoma" pitchFamily="34" charset="0"/>
              </a:rPr>
            </a:br>
            <a:r>
              <a:rPr lang="en-GB" sz="2400" b="0">
                <a:solidFill>
                  <a:srgbClr val="0066CC"/>
                </a:solidFill>
                <a:latin typeface="Tahoma" pitchFamily="34" charset="0"/>
              </a:rPr>
              <a:t>the “integrating activities” are the most important EC actions</a:t>
            </a:r>
          </a:p>
          <a:p>
            <a:pPr algn="ctr"/>
            <a:endParaRPr lang="en-GB" sz="2600">
              <a:solidFill>
                <a:srgbClr val="034EA2"/>
              </a:solidFill>
              <a:latin typeface="Tahoma" pitchFamily="34" charset="0"/>
            </a:endParaRPr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-58738" y="1169988"/>
          <a:ext cx="9020176" cy="5476875"/>
        </p:xfrm>
        <a:graphic>
          <a:graphicData uri="http://schemas.openxmlformats.org/presentationml/2006/ole">
            <p:oleObj spid="_x0000_s198658" name="Chart" r:id="rId4" imgW="9020287" imgH="5476718" progId="Excel.Char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57163" y="404813"/>
            <a:ext cx="8229601" cy="1511300"/>
          </a:xfrm>
          <a:noFill/>
          <a:ln w="0"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80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Number of RIs </a:t>
            </a:r>
            <a:br>
              <a:rPr lang="en-GB" sz="280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has more than doubled </a:t>
            </a:r>
            <a:br>
              <a:rPr lang="en-GB" sz="280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in FP7 versus FP6</a:t>
            </a:r>
          </a:p>
        </p:txBody>
      </p:sp>
      <p:graphicFrame>
        <p:nvGraphicFramePr>
          <p:cNvPr id="1976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36650" y="1851025"/>
          <a:ext cx="7170738" cy="4724400"/>
        </p:xfrm>
        <a:graphic>
          <a:graphicData uri="http://schemas.openxmlformats.org/presentationml/2006/ole">
            <p:oleObj spid="_x0000_s197634" name="Chart" r:id="rId4" imgW="8143931" imgH="4952878" progId="Excel.Char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41300"/>
            <a:ext cx="75676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60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Distribution of projects </a:t>
            </a:r>
            <a:br>
              <a:rPr lang="en-GB" sz="260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60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per scientific domain and activity </a:t>
            </a:r>
            <a:r>
              <a:rPr lang="en-GB" sz="2800" smtClean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2800" smtClean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200" b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(since 2007: 137 projects, average funding 8 M€)</a:t>
            </a:r>
          </a:p>
        </p:txBody>
      </p:sp>
      <p:sp>
        <p:nvSpPr>
          <p:cNvPr id="199684" name="Text Box 3"/>
          <p:cNvSpPr txBox="1">
            <a:spLocks noChangeArrowheads="1"/>
          </p:cNvSpPr>
          <p:nvPr/>
        </p:nvSpPr>
        <p:spPr bwMode="auto">
          <a:xfrm>
            <a:off x="1763713" y="2060575"/>
            <a:ext cx="647700" cy="3968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>
              <a:solidFill>
                <a:schemeClr val="tx1"/>
              </a:solidFill>
              <a:latin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1996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49213" y="1477963"/>
          <a:ext cx="8964613" cy="5265737"/>
        </p:xfrm>
        <a:graphic>
          <a:graphicData uri="http://schemas.openxmlformats.org/presentationml/2006/ole">
            <p:oleObj spid="_x0000_s199682" name="Chart" r:id="rId4" imgW="9210650" imgH="5410322" progId="Excel.Char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476250"/>
            <a:ext cx="50927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sz="3200" smtClean="0">
                <a:solidFill>
                  <a:srgbClr val="0066CC"/>
                </a:solidFill>
                <a:latin typeface="Tahoma" pitchFamily="34" charset="0"/>
              </a:rPr>
              <a:t>Next FP7 actions</a:t>
            </a:r>
            <a:endParaRPr lang="en-GB" sz="3200" smtClean="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231428" name="Rectangle 6"/>
          <p:cNvSpPr>
            <a:spLocks noChangeArrowheads="1"/>
          </p:cNvSpPr>
          <p:nvPr/>
        </p:nvSpPr>
        <p:spPr bwMode="auto">
          <a:xfrm>
            <a:off x="714375" y="1763713"/>
            <a:ext cx="8075613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C008C"/>
              </a:buClr>
            </a:pPr>
            <a:r>
              <a:rPr lang="en-GB" sz="2400">
                <a:solidFill>
                  <a:srgbClr val="034EA2"/>
                </a:solidFill>
                <a:latin typeface="Tahoma" pitchFamily="34" charset="0"/>
              </a:rPr>
              <a:t>WP 2011</a:t>
            </a:r>
          </a:p>
          <a:p>
            <a:pPr marL="342900" indent="-342900">
              <a:spcBef>
                <a:spcPct val="20000"/>
              </a:spcBef>
              <a:buClr>
                <a:srgbClr val="EC008C"/>
              </a:buClr>
              <a:buFont typeface="Wingdings" pitchFamily="2" charset="2"/>
              <a:buChar char="Ø"/>
            </a:pPr>
            <a: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To be launched in July 2010 (closing end 2010)</a:t>
            </a:r>
          </a:p>
          <a:p>
            <a:pPr marL="342900" indent="-342900">
              <a:spcBef>
                <a:spcPct val="20000"/>
              </a:spcBef>
              <a:buClr>
                <a:srgbClr val="EC008C"/>
              </a:buClr>
              <a:buFont typeface="Wingdings" pitchFamily="2" charset="2"/>
              <a:buChar char="Ø"/>
            </a:pPr>
            <a: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ERANETs continued</a:t>
            </a:r>
          </a:p>
          <a:p>
            <a:pPr marL="342900" indent="-342900">
              <a:spcBef>
                <a:spcPct val="20000"/>
              </a:spcBef>
              <a:buClr>
                <a:srgbClr val="EC008C"/>
              </a:buClr>
              <a:buFont typeface="Wingdings" pitchFamily="2" charset="2"/>
              <a:buChar char="Ø"/>
            </a:pPr>
            <a: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a specific support measure </a:t>
            </a:r>
            <a:b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to prepare an FP8 dedicated action </a:t>
            </a:r>
            <a:b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for instrumentation</a:t>
            </a:r>
            <a:endParaRPr lang="en-GB" sz="2400">
              <a:solidFill>
                <a:srgbClr val="034EA2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EC008C"/>
              </a:buClr>
            </a:pPr>
            <a:endParaRPr lang="en-GB" sz="2400">
              <a:solidFill>
                <a:srgbClr val="034EA2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EC008C"/>
              </a:buClr>
            </a:pPr>
            <a:r>
              <a:rPr lang="en-GB" sz="2400">
                <a:solidFill>
                  <a:srgbClr val="034EA2"/>
                </a:solidFill>
                <a:latin typeface="Tahoma" pitchFamily="34" charset="0"/>
              </a:rPr>
              <a:t>WP 2012</a:t>
            </a:r>
          </a:p>
          <a:p>
            <a:pPr marL="342900" indent="-342900">
              <a:spcBef>
                <a:spcPct val="20000"/>
              </a:spcBef>
              <a:buClr>
                <a:srgbClr val="EC008C"/>
              </a:buClr>
              <a:buFont typeface="Wingdings" pitchFamily="2" charset="2"/>
              <a:buChar char="Ø"/>
            </a:pPr>
            <a: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To be prepared by March 2011</a:t>
            </a:r>
          </a:p>
          <a:p>
            <a:pPr marL="342900" indent="-342900">
              <a:spcBef>
                <a:spcPct val="20000"/>
              </a:spcBef>
              <a:buClr>
                <a:srgbClr val="EC008C"/>
              </a:buClr>
              <a:buFont typeface="Wingdings" pitchFamily="2" charset="2"/>
              <a:buChar char="Ø"/>
            </a:pPr>
            <a:r>
              <a:rPr lang="en-US" sz="2400" b="0">
                <a:solidFill>
                  <a:srgbClr val="034EA2"/>
                </a:solidFill>
                <a:latin typeface="Tahoma" pitchFamily="34" charset="0"/>
                <a:cs typeface="Tahoma" pitchFamily="34" charset="0"/>
              </a:rPr>
              <a:t>Input welcome from experts, YOU…</a:t>
            </a:r>
          </a:p>
        </p:txBody>
      </p:sp>
      <p:graphicFrame>
        <p:nvGraphicFramePr>
          <p:cNvPr id="231426" name="Object 4"/>
          <p:cNvGraphicFramePr>
            <a:graphicFrameLocks noGrp="1" noChangeAspect="1"/>
          </p:cNvGraphicFramePr>
          <p:nvPr/>
        </p:nvGraphicFramePr>
        <p:xfrm>
          <a:off x="5716588" y="2913063"/>
          <a:ext cx="3141662" cy="2438400"/>
        </p:xfrm>
        <a:graphic>
          <a:graphicData uri="http://schemas.openxmlformats.org/presentationml/2006/ole">
            <p:oleObj spid="_x0000_s231426" name="CorelDRAW" r:id="rId4" imgW="7168320" imgH="5563800" progId="">
              <p:embed/>
            </p:oleObj>
          </a:graphicData>
        </a:graphic>
      </p:graphicFrame>
      <p:sp>
        <p:nvSpPr>
          <p:cNvPr id="231429" name="TextBox 6"/>
          <p:cNvSpPr txBox="1">
            <a:spLocks noChangeArrowheads="1"/>
          </p:cNvSpPr>
          <p:nvPr/>
        </p:nvSpPr>
        <p:spPr bwMode="auto">
          <a:xfrm rot="-1957813">
            <a:off x="5194300" y="5557838"/>
            <a:ext cx="4719638" cy="457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International Cooperation?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22452</TotalTime>
  <Words>562</Words>
  <Application>Microsoft PowerPoint</Application>
  <PresentationFormat>Bildschirmpräsentation (4:3)</PresentationFormat>
  <Paragraphs>78</Paragraphs>
  <Slides>14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Arial</vt:lpstr>
      <vt:lpstr>Verdana</vt:lpstr>
      <vt:lpstr>Times New Roman</vt:lpstr>
      <vt:lpstr>ＭＳ Ｐゴシック</vt:lpstr>
      <vt:lpstr>Tahoma</vt:lpstr>
      <vt:lpstr>Wingdings</vt:lpstr>
      <vt:lpstr>Blank Presentation</vt:lpstr>
      <vt:lpstr>Blank Presentation</vt:lpstr>
      <vt:lpstr>Blank Presentation</vt:lpstr>
      <vt:lpstr>Chart</vt:lpstr>
      <vt:lpstr>CorelDRAW</vt:lpstr>
      <vt:lpstr>Folie 1</vt:lpstr>
      <vt:lpstr>Folie 2</vt:lpstr>
      <vt:lpstr>Folie 3</vt:lpstr>
      <vt:lpstr>Folie 4</vt:lpstr>
      <vt:lpstr>Folie 5</vt:lpstr>
      <vt:lpstr>Folie 6</vt:lpstr>
      <vt:lpstr>Number of RIs  has more than doubled  in FP7 versus FP6</vt:lpstr>
      <vt:lpstr>Distribution of projects  per scientific domain and activity  (since 2007: 137 projects, average funding 8 M€)</vt:lpstr>
      <vt:lpstr>Next FP7 actions</vt:lpstr>
      <vt:lpstr>Folie 10</vt:lpstr>
      <vt:lpstr>Folie 11</vt:lpstr>
      <vt:lpstr>Folie 12</vt:lpstr>
      <vt:lpstr>Folie 13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USA-May-2010</dc:title>
  <dc:subject>Research Infrastructures</dc:subject>
  <dc:creator>H PERO</dc:creator>
  <cp:lastModifiedBy>laptop</cp:lastModifiedBy>
  <cp:revision>736</cp:revision>
  <cp:lastPrinted>2003-03-26T14:52:49Z</cp:lastPrinted>
  <dcterms:created xsi:type="dcterms:W3CDTF">2002-10-30T14:57:19Z</dcterms:created>
  <dcterms:modified xsi:type="dcterms:W3CDTF">2010-09-30T23:12:50Z</dcterms:modified>
</cp:coreProperties>
</file>