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4" r:id="rId2"/>
    <p:sldMasterId id="2147483696" r:id="rId3"/>
  </p:sldMasterIdLst>
  <p:notesMasterIdLst>
    <p:notesMasterId r:id="rId23"/>
  </p:notesMasterIdLst>
  <p:sldIdLst>
    <p:sldId id="256" r:id="rId4"/>
    <p:sldId id="267" r:id="rId5"/>
    <p:sldId id="262" r:id="rId6"/>
    <p:sldId id="263" r:id="rId7"/>
    <p:sldId id="281" r:id="rId8"/>
    <p:sldId id="283" r:id="rId9"/>
    <p:sldId id="280" r:id="rId10"/>
    <p:sldId id="285" r:id="rId11"/>
    <p:sldId id="286" r:id="rId12"/>
    <p:sldId id="268" r:id="rId13"/>
    <p:sldId id="261" r:id="rId14"/>
    <p:sldId id="275" r:id="rId15"/>
    <p:sldId id="259" r:id="rId16"/>
    <p:sldId id="260" r:id="rId17"/>
    <p:sldId id="284" r:id="rId18"/>
    <p:sldId id="279" r:id="rId19"/>
    <p:sldId id="273" r:id="rId20"/>
    <p:sldId id="265" r:id="rId21"/>
    <p:sldId id="266" r:id="rId22"/>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1" d="100"/>
          <a:sy n="121" d="100"/>
        </p:scale>
        <p:origin x="-1356" y="-90"/>
      </p:cViewPr>
      <p:guideLst>
        <p:guide orient="horz" pos="2160"/>
        <p:guide pos="2880"/>
      </p:guideLst>
    </p:cSldViewPr>
  </p:slideViewPr>
  <p:notesTextViewPr>
    <p:cViewPr>
      <p:scale>
        <a:sx n="100" d="100"/>
        <a:sy n="100" d="100"/>
      </p:scale>
      <p:origin x="0" y="0"/>
    </p:cViewPr>
  </p:notesTextViewPr>
  <p:sorterViewPr>
    <p:cViewPr>
      <p:scale>
        <a:sx n="94" d="100"/>
        <a:sy n="94"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LM-04\wlmiller.$\LFO\LF%20Portfolio&amp;performance\Mark's%20presentation%20to%20FEB%20NSB\Current%20portfolio.xlsx" TargetMode="External"/><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LM-04\wlmiller.$\LFO\LF%20Portfolio&amp;performance\Mark's%20presentation%20to%20FEB%20NSB\Current%20portfolio.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471739657163089E-2"/>
          <c:y val="0.14516133041106588"/>
          <c:w val="0.81435594530400512"/>
          <c:h val="0.67556851764123405"/>
        </c:manualLayout>
      </c:layout>
      <c:barChart>
        <c:barDir val="col"/>
        <c:grouping val="stacked"/>
        <c:ser>
          <c:idx val="8"/>
          <c:order val="0"/>
          <c:tx>
            <c:v>In construction</c:v>
          </c:tx>
          <c:spPr>
            <a:solidFill>
              <a:schemeClr val="tx2">
                <a:lumMod val="60000"/>
                <a:lumOff val="40000"/>
              </a:schemeClr>
            </a:solidFill>
            <a:ln w="9525">
              <a:solidFill>
                <a:schemeClr val="tx1"/>
              </a:solidFill>
            </a:ln>
          </c:spPr>
          <c:cat>
            <c:numRef>
              <c:f>'Current Portfolio (3c)'!$O$7:$U$7</c:f>
              <c:numCache>
                <c:formatCode>yyyy</c:formatCode>
                <c:ptCount val="7"/>
                <c:pt idx="0">
                  <c:v>40179</c:v>
                </c:pt>
                <c:pt idx="1">
                  <c:v>40544</c:v>
                </c:pt>
                <c:pt idx="2">
                  <c:v>40909</c:v>
                </c:pt>
                <c:pt idx="3">
                  <c:v>41275</c:v>
                </c:pt>
                <c:pt idx="4">
                  <c:v>41640</c:v>
                </c:pt>
                <c:pt idx="5">
                  <c:v>42005</c:v>
                </c:pt>
                <c:pt idx="6">
                  <c:v>42370</c:v>
                </c:pt>
              </c:numCache>
            </c:numRef>
          </c:cat>
          <c:val>
            <c:numRef>
              <c:f>'Current Portfolio (3c)'!$O$17:$U$17</c:f>
              <c:numCache>
                <c:formatCode>#,##0.00;\-#,##0.00;"-"?</c:formatCode>
                <c:ptCount val="7"/>
                <c:pt idx="0">
                  <c:v>117.29</c:v>
                </c:pt>
                <c:pt idx="1">
                  <c:v>145.19</c:v>
                </c:pt>
                <c:pt idx="2">
                  <c:v>146.76</c:v>
                </c:pt>
                <c:pt idx="3">
                  <c:v>81.97</c:v>
                </c:pt>
                <c:pt idx="4">
                  <c:v>54.92</c:v>
                </c:pt>
                <c:pt idx="5">
                  <c:v>20</c:v>
                </c:pt>
                <c:pt idx="6">
                  <c:v>20</c:v>
                </c:pt>
              </c:numCache>
            </c:numRef>
          </c:val>
        </c:ser>
        <c:ser>
          <c:idx val="0"/>
          <c:order val="1"/>
          <c:tx>
            <c:v>NEON</c:v>
          </c:t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ysClr val="windowText" lastClr="000000"/>
              </a:solidFill>
            </a:ln>
          </c:spPr>
          <c:cat>
            <c:numRef>
              <c:f>'Current Portfolio (3c)'!$O$7:$U$7</c:f>
              <c:numCache>
                <c:formatCode>yyyy</c:formatCode>
                <c:ptCount val="7"/>
                <c:pt idx="0">
                  <c:v>40179</c:v>
                </c:pt>
                <c:pt idx="1">
                  <c:v>40544</c:v>
                </c:pt>
                <c:pt idx="2">
                  <c:v>40909</c:v>
                </c:pt>
                <c:pt idx="3">
                  <c:v>41275</c:v>
                </c:pt>
                <c:pt idx="4">
                  <c:v>41640</c:v>
                </c:pt>
                <c:pt idx="5">
                  <c:v>42005</c:v>
                </c:pt>
                <c:pt idx="6">
                  <c:v>42370</c:v>
                </c:pt>
              </c:numCache>
            </c:numRef>
          </c:cat>
          <c:val>
            <c:numRef>
              <c:f>'Current Portfolio (3c)'!$O$18:$U$18</c:f>
              <c:numCache>
                <c:formatCode>#,##0.00;\-#,##0.00;""?</c:formatCode>
                <c:ptCount val="7"/>
                <c:pt idx="0">
                  <c:v>0</c:v>
                </c:pt>
                <c:pt idx="1">
                  <c:v>20</c:v>
                </c:pt>
                <c:pt idx="2">
                  <c:v>87.92</c:v>
                </c:pt>
                <c:pt idx="3">
                  <c:v>101.07</c:v>
                </c:pt>
                <c:pt idx="4">
                  <c:v>103.43</c:v>
                </c:pt>
                <c:pt idx="5">
                  <c:v>86.23</c:v>
                </c:pt>
                <c:pt idx="6">
                  <c:v>32.07</c:v>
                </c:pt>
              </c:numCache>
            </c:numRef>
          </c:val>
        </c:ser>
        <c:overlap val="100"/>
        <c:axId val="41030016"/>
        <c:axId val="41031936"/>
      </c:barChart>
      <c:lineChart>
        <c:grouping val="standard"/>
        <c:ser>
          <c:idx val="1"/>
          <c:order val="2"/>
          <c:tx>
            <c:v>Total</c:v>
          </c:tx>
          <c:spPr>
            <a:ln>
              <a:noFill/>
            </a:ln>
          </c:spPr>
          <c:marker>
            <c:symbol val="none"/>
          </c:marker>
          <c:dLbls>
            <c:dLbl>
              <c:idx val="0"/>
              <c:tx>
                <c:rich>
                  <a:bodyPr/>
                  <a:lstStyle/>
                  <a:p>
                    <a:r>
                      <a:rPr lang="en-US" sz="1200"/>
                      <a:t>$117 M</a:t>
                    </a:r>
                  </a:p>
                </c:rich>
              </c:tx>
              <c:dLblPos val="t"/>
              <c:showVal val="1"/>
            </c:dLbl>
            <c:dLbl>
              <c:idx val="1"/>
              <c:tx>
                <c:rich>
                  <a:bodyPr/>
                  <a:lstStyle/>
                  <a:p>
                    <a:r>
                      <a:rPr lang="en-US" sz="1200"/>
                      <a:t>$165 M</a:t>
                    </a:r>
                  </a:p>
                </c:rich>
              </c:tx>
              <c:dLblPos val="t"/>
              <c:showVal val="1"/>
            </c:dLbl>
            <c:dLbl>
              <c:idx val="2"/>
              <c:tx>
                <c:rich>
                  <a:bodyPr/>
                  <a:lstStyle/>
                  <a:p>
                    <a:r>
                      <a:rPr lang="en-US" sz="1200"/>
                      <a:t>$235 M</a:t>
                    </a:r>
                  </a:p>
                </c:rich>
              </c:tx>
              <c:dLblPos val="t"/>
              <c:showVal val="1"/>
            </c:dLbl>
            <c:dLbl>
              <c:idx val="3"/>
              <c:tx>
                <c:rich>
                  <a:bodyPr/>
                  <a:lstStyle/>
                  <a:p>
                    <a:r>
                      <a:rPr lang="en-US" sz="1200"/>
                      <a:t>$183 M</a:t>
                    </a:r>
                  </a:p>
                </c:rich>
              </c:tx>
              <c:dLblPos val="t"/>
              <c:showVal val="1"/>
            </c:dLbl>
            <c:dLbl>
              <c:idx val="4"/>
              <c:tx>
                <c:rich>
                  <a:bodyPr/>
                  <a:lstStyle/>
                  <a:p>
                    <a:r>
                      <a:rPr lang="en-US" sz="1200"/>
                      <a:t>$158 M</a:t>
                    </a:r>
                  </a:p>
                </c:rich>
              </c:tx>
              <c:dLblPos val="t"/>
              <c:showVal val="1"/>
            </c:dLbl>
            <c:dLbl>
              <c:idx val="5"/>
              <c:tx>
                <c:rich>
                  <a:bodyPr/>
                  <a:lstStyle/>
                  <a:p>
                    <a:r>
                      <a:rPr lang="en-US" sz="1200"/>
                      <a:t>$106 M</a:t>
                    </a:r>
                  </a:p>
                </c:rich>
              </c:tx>
              <c:dLblPos val="t"/>
              <c:showVal val="1"/>
            </c:dLbl>
            <c:dLbl>
              <c:idx val="6"/>
              <c:tx>
                <c:rich>
                  <a:bodyPr/>
                  <a:lstStyle/>
                  <a:p>
                    <a:r>
                      <a:rPr lang="en-US" sz="1200"/>
                      <a:t>$52 M</a:t>
                    </a:r>
                  </a:p>
                </c:rich>
              </c:tx>
              <c:dLblPos val="t"/>
              <c:showVal val="1"/>
            </c:dLbl>
            <c:numFmt formatCode="&quot;$&quot;#,##0" sourceLinked="0"/>
            <c:txPr>
              <a:bodyPr/>
              <a:lstStyle/>
              <a:p>
                <a:pPr>
                  <a:defRPr sz="1200"/>
                </a:pPr>
                <a:endParaRPr lang="de-DE"/>
              </a:p>
            </c:txPr>
            <c:dLblPos val="t"/>
            <c:showVal val="1"/>
          </c:dLbls>
          <c:cat>
            <c:numRef>
              <c:f>'Current Portfolio (3c)'!$O$7:$U$7</c:f>
              <c:numCache>
                <c:formatCode>yyyy</c:formatCode>
                <c:ptCount val="7"/>
                <c:pt idx="0">
                  <c:v>40179</c:v>
                </c:pt>
                <c:pt idx="1">
                  <c:v>40544</c:v>
                </c:pt>
                <c:pt idx="2">
                  <c:v>40909</c:v>
                </c:pt>
                <c:pt idx="3">
                  <c:v>41275</c:v>
                </c:pt>
                <c:pt idx="4">
                  <c:v>41640</c:v>
                </c:pt>
                <c:pt idx="5">
                  <c:v>42005</c:v>
                </c:pt>
                <c:pt idx="6">
                  <c:v>42370</c:v>
                </c:pt>
              </c:numCache>
            </c:numRef>
          </c:cat>
          <c:val>
            <c:numRef>
              <c:f>'Current Portfolio (3c)'!$O$16:$U$16</c:f>
              <c:numCache>
                <c:formatCode>"$"#,##0.0;\-"$"#,##0.0;"-"?</c:formatCode>
                <c:ptCount val="7"/>
                <c:pt idx="0">
                  <c:v>117.29</c:v>
                </c:pt>
                <c:pt idx="1">
                  <c:v>165.19</c:v>
                </c:pt>
                <c:pt idx="2">
                  <c:v>234.68</c:v>
                </c:pt>
                <c:pt idx="3">
                  <c:v>183.04</c:v>
                </c:pt>
                <c:pt idx="4">
                  <c:v>158.35000000000093</c:v>
                </c:pt>
                <c:pt idx="5">
                  <c:v>106.23</c:v>
                </c:pt>
                <c:pt idx="6">
                  <c:v>52.07</c:v>
                </c:pt>
              </c:numCache>
            </c:numRef>
          </c:val>
        </c:ser>
        <c:marker val="1"/>
        <c:axId val="41030016"/>
        <c:axId val="41031936"/>
      </c:lineChart>
      <c:dateAx>
        <c:axId val="41030016"/>
        <c:scaling>
          <c:orientation val="minMax"/>
        </c:scaling>
        <c:axPos val="b"/>
        <c:majorGridlines>
          <c:spPr>
            <a:ln>
              <a:solidFill>
                <a:schemeClr val="bg1">
                  <a:lumMod val="75000"/>
                </a:schemeClr>
              </a:solidFill>
              <a:prstDash val="sysDash"/>
            </a:ln>
          </c:spPr>
        </c:majorGridlines>
        <c:title>
          <c:tx>
            <c:rich>
              <a:bodyPr/>
              <a:lstStyle/>
              <a:p>
                <a:pPr>
                  <a:defRPr sz="1400"/>
                </a:pPr>
                <a:r>
                  <a:rPr lang="en-US" sz="1400"/>
                  <a:t>MREFC account funding ($M in Fiscal Year)</a:t>
                </a:r>
              </a:p>
            </c:rich>
          </c:tx>
          <c:layout>
            <c:manualLayout>
              <c:xMode val="edge"/>
              <c:yMode val="edge"/>
              <c:x val="0.28509510712169805"/>
              <c:y val="0.85853210179158757"/>
            </c:manualLayout>
          </c:layout>
        </c:title>
        <c:numFmt formatCode="yyyy" sourceLinked="1"/>
        <c:majorTickMark val="none"/>
        <c:tickLblPos val="none"/>
        <c:crossAx val="41031936"/>
        <c:crosses val="autoZero"/>
        <c:auto val="1"/>
        <c:lblOffset val="100"/>
      </c:dateAx>
      <c:valAx>
        <c:axId val="41031936"/>
        <c:scaling>
          <c:orientation val="minMax"/>
          <c:max val="350"/>
          <c:min val="0"/>
        </c:scaling>
        <c:axPos val="l"/>
        <c:numFmt formatCode="&quot;$&quot;#,##0" sourceLinked="0"/>
        <c:tickLblPos val="nextTo"/>
        <c:txPr>
          <a:bodyPr/>
          <a:lstStyle/>
          <a:p>
            <a:pPr>
              <a:defRPr sz="1200"/>
            </a:pPr>
            <a:endParaRPr lang="de-DE"/>
          </a:p>
        </c:txPr>
        <c:crossAx val="41030016"/>
        <c:crosses val="autoZero"/>
        <c:crossBetween val="between"/>
        <c:majorUnit val="100"/>
      </c:valAx>
      <c:spPr>
        <a:noFill/>
      </c:spPr>
    </c:plotArea>
    <c:legend>
      <c:legendPos val="r"/>
      <c:legendEntry>
        <c:idx val="2"/>
        <c:delete val="1"/>
      </c:legendEntry>
      <c:layout>
        <c:manualLayout>
          <c:xMode val="edge"/>
          <c:yMode val="edge"/>
          <c:x val="0.7991685780765424"/>
          <c:y val="0.11111465497192693"/>
          <c:w val="0.17349220376456811"/>
          <c:h val="0.24134317652070741"/>
        </c:manualLayout>
      </c:layout>
      <c:txPr>
        <a:bodyPr/>
        <a:lstStyle/>
        <a:p>
          <a:pPr>
            <a:defRPr sz="1200"/>
          </a:pPr>
          <a:endParaRPr lang="de-DE"/>
        </a:p>
      </c:txPr>
    </c:legend>
    <c:plotVisOnly val="1"/>
    <c:dispBlanksAs val="zero"/>
  </c:chart>
  <c:spPr>
    <a:noFill/>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534613447455243E-2"/>
          <c:y val="5.5701336751510913E-2"/>
          <c:w val="0.87187384056134865"/>
          <c:h val="0.83778367820302091"/>
        </c:manualLayout>
      </c:layout>
      <c:barChart>
        <c:barDir val="bar"/>
        <c:grouping val="stacked"/>
        <c:ser>
          <c:idx val="0"/>
          <c:order val="0"/>
          <c:tx>
            <c:strRef>
              <c:f>'Current Portfolio (2)'!$F$6:$F$7</c:f>
              <c:strCache>
                <c:ptCount val="1"/>
                <c:pt idx="0">
                  <c:v>Start Date</c:v>
                </c:pt>
              </c:strCache>
            </c:strRef>
          </c:tx>
          <c:spPr>
            <a:noFill/>
            <a:ln>
              <a:noFill/>
            </a:ln>
          </c:spPr>
          <c:dLbls>
            <c:numFmt formatCode="[$-409]mmm\-yy;@" sourceLinked="0"/>
            <c:txPr>
              <a:bodyPr/>
              <a:lstStyle/>
              <a:p>
                <a:pPr>
                  <a:defRPr sz="1100"/>
                </a:pPr>
                <a:endParaRPr lang="de-DE"/>
              </a:p>
            </c:txPr>
            <c:dLblPos val="inEnd"/>
            <c:showVal val="1"/>
          </c:dLbls>
          <c:cat>
            <c:strRef>
              <c:f>'Current Portfolio (2)'!$D$8:$D$15</c:f>
              <c:strCache>
                <c:ptCount val="8"/>
                <c:pt idx="0">
                  <c:v>NEON</c:v>
                </c:pt>
                <c:pt idx="1">
                  <c:v>OOI</c:v>
                </c:pt>
                <c:pt idx="2">
                  <c:v>ARRV</c:v>
                </c:pt>
                <c:pt idx="3">
                  <c:v>ATST</c:v>
                </c:pt>
                <c:pt idx="4">
                  <c:v>AdvLIGO</c:v>
                </c:pt>
                <c:pt idx="5">
                  <c:v>ALMA</c:v>
                </c:pt>
                <c:pt idx="6">
                  <c:v>IceCube</c:v>
                </c:pt>
                <c:pt idx="7">
                  <c:v>SPSM</c:v>
                </c:pt>
              </c:strCache>
            </c:strRef>
          </c:cat>
          <c:val>
            <c:numRef>
              <c:f>'Current Portfolio (2)'!$F$8:$F$15</c:f>
              <c:numCache>
                <c:formatCode>mm/dd/yyyy</c:formatCode>
                <c:ptCount val="8"/>
                <c:pt idx="0">
                  <c:v>40452</c:v>
                </c:pt>
                <c:pt idx="1">
                  <c:v>39814</c:v>
                </c:pt>
                <c:pt idx="2">
                  <c:v>39814</c:v>
                </c:pt>
                <c:pt idx="3">
                  <c:v>39814</c:v>
                </c:pt>
                <c:pt idx="4">
                  <c:v>39448</c:v>
                </c:pt>
                <c:pt idx="5">
                  <c:v>37257</c:v>
                </c:pt>
                <c:pt idx="6">
                  <c:v>37257</c:v>
                </c:pt>
                <c:pt idx="7">
                  <c:v>35796</c:v>
                </c:pt>
              </c:numCache>
            </c:numRef>
          </c:val>
        </c:ser>
        <c:ser>
          <c:idx val="1"/>
          <c:order val="1"/>
          <c:tx>
            <c:strRef>
              <c:f>'Current Portfolio (2)'!$K$6:$K$7</c:f>
              <c:strCache>
                <c:ptCount val="1"/>
                <c:pt idx="0">
                  <c:v>Dur, Days</c:v>
                </c:pt>
              </c:strCache>
            </c:strRef>
          </c:tx>
          <c:spPr>
            <a:solidFill>
              <a:schemeClr val="tx2">
                <a:lumMod val="60000"/>
                <a:lumOff val="40000"/>
              </a:schemeClr>
            </a:solidFill>
            <a:ln>
              <a:solidFill>
                <a:prstClr val="black">
                  <a:tint val="75000"/>
                  <a:shade val="95000"/>
                  <a:satMod val="105000"/>
                </a:prstClr>
              </a:solidFill>
            </a:ln>
          </c:spPr>
          <c:dPt>
            <c:idx val="0"/>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ln>
                <a:solidFill>
                  <a:prstClr val="black">
                    <a:tint val="75000"/>
                    <a:shade val="95000"/>
                    <a:satMod val="105000"/>
                  </a:prstClr>
                </a:solidFill>
              </a:ln>
            </c:spPr>
          </c:dPt>
          <c:dLbls>
            <c:delete val="1"/>
          </c:dLbls>
          <c:cat>
            <c:strRef>
              <c:f>'Current Portfolio (2)'!$D$8:$D$15</c:f>
              <c:strCache>
                <c:ptCount val="8"/>
                <c:pt idx="0">
                  <c:v>NEON</c:v>
                </c:pt>
                <c:pt idx="1">
                  <c:v>OOI</c:v>
                </c:pt>
                <c:pt idx="2">
                  <c:v>ARRV</c:v>
                </c:pt>
                <c:pt idx="3">
                  <c:v>ATST</c:v>
                </c:pt>
                <c:pt idx="4">
                  <c:v>AdvLIGO</c:v>
                </c:pt>
                <c:pt idx="5">
                  <c:v>ALMA</c:v>
                </c:pt>
                <c:pt idx="6">
                  <c:v>IceCube</c:v>
                </c:pt>
                <c:pt idx="7">
                  <c:v>SPSM</c:v>
                </c:pt>
              </c:strCache>
            </c:strRef>
          </c:cat>
          <c:val>
            <c:numRef>
              <c:f>'Current Portfolio (2)'!$K$8:$K$15</c:f>
              <c:numCache>
                <c:formatCode>General</c:formatCode>
                <c:ptCount val="8"/>
                <c:pt idx="0">
                  <c:v>2192</c:v>
                </c:pt>
                <c:pt idx="1">
                  <c:v>2281</c:v>
                </c:pt>
                <c:pt idx="2">
                  <c:v>1826</c:v>
                </c:pt>
                <c:pt idx="3">
                  <c:v>2953.0000000000005</c:v>
                </c:pt>
                <c:pt idx="4">
                  <c:v>2829</c:v>
                </c:pt>
                <c:pt idx="5">
                  <c:v>4017</c:v>
                </c:pt>
                <c:pt idx="6">
                  <c:v>3345.0000000000005</c:v>
                </c:pt>
                <c:pt idx="7">
                  <c:v>4472</c:v>
                </c:pt>
              </c:numCache>
            </c:numRef>
          </c:val>
        </c:ser>
        <c:ser>
          <c:idx val="2"/>
          <c:order val="2"/>
          <c:tx>
            <c:strRef>
              <c:f>'Current Portfolio (2)'!$G$6:$G$7</c:f>
              <c:strCache>
                <c:ptCount val="1"/>
                <c:pt idx="0">
                  <c:v>Finish Date</c:v>
                </c:pt>
              </c:strCache>
            </c:strRef>
          </c:tx>
          <c:spPr>
            <a:noFill/>
            <a:ln>
              <a:noFill/>
            </a:ln>
          </c:spPr>
          <c:dLbls>
            <c:numFmt formatCode="[$-409]mmm\-yy;@" sourceLinked="0"/>
            <c:txPr>
              <a:bodyPr/>
              <a:lstStyle/>
              <a:p>
                <a:pPr>
                  <a:defRPr sz="1100"/>
                </a:pPr>
                <a:endParaRPr lang="de-DE"/>
              </a:p>
            </c:txPr>
            <c:dLblPos val="inBase"/>
            <c:showVal val="1"/>
          </c:dLbls>
          <c:val>
            <c:numRef>
              <c:f>'Current Portfolio (2)'!$G$8:$G$15</c:f>
              <c:numCache>
                <c:formatCode>mm/dd/yyyy</c:formatCode>
                <c:ptCount val="8"/>
                <c:pt idx="0">
                  <c:v>42644</c:v>
                </c:pt>
                <c:pt idx="1">
                  <c:v>42095</c:v>
                </c:pt>
                <c:pt idx="2">
                  <c:v>41640</c:v>
                </c:pt>
                <c:pt idx="3">
                  <c:v>42767</c:v>
                </c:pt>
                <c:pt idx="4">
                  <c:v>42277</c:v>
                </c:pt>
                <c:pt idx="5">
                  <c:v>41274</c:v>
                </c:pt>
                <c:pt idx="6">
                  <c:v>40602</c:v>
                </c:pt>
                <c:pt idx="7">
                  <c:v>40268</c:v>
                </c:pt>
              </c:numCache>
            </c:numRef>
          </c:val>
        </c:ser>
        <c:dLbls>
          <c:showVal val="1"/>
        </c:dLbls>
        <c:gapWidth val="45"/>
        <c:overlap val="100"/>
        <c:axId val="41145088"/>
        <c:axId val="41146624"/>
      </c:barChart>
      <c:catAx>
        <c:axId val="41145088"/>
        <c:scaling>
          <c:orientation val="minMax"/>
        </c:scaling>
        <c:axPos val="l"/>
        <c:majorTickMark val="none"/>
        <c:tickLblPos val="none"/>
        <c:spPr>
          <a:ln w="19050"/>
        </c:spPr>
        <c:txPr>
          <a:bodyPr anchor="ctr" anchorCtr="0"/>
          <a:lstStyle/>
          <a:p>
            <a:pPr>
              <a:defRPr sz="1200" baseline="0"/>
            </a:pPr>
            <a:endParaRPr lang="de-DE"/>
          </a:p>
        </c:txPr>
        <c:crossAx val="41146624"/>
        <c:crosses val="autoZero"/>
        <c:auto val="1"/>
        <c:lblAlgn val="ctr"/>
        <c:lblOffset val="100"/>
      </c:catAx>
      <c:valAx>
        <c:axId val="41146624"/>
        <c:scaling>
          <c:orientation val="minMax"/>
          <c:max val="42870"/>
          <c:min val="40179"/>
        </c:scaling>
        <c:axPos val="b"/>
        <c:majorGridlines>
          <c:spPr>
            <a:ln>
              <a:solidFill>
                <a:schemeClr val="bg1">
                  <a:lumMod val="75000"/>
                </a:schemeClr>
              </a:solidFill>
              <a:prstDash val="sysDash"/>
            </a:ln>
          </c:spPr>
        </c:majorGridlines>
        <c:title>
          <c:tx>
            <c:rich>
              <a:bodyPr/>
              <a:lstStyle/>
              <a:p>
                <a:pPr>
                  <a:defRPr sz="1100"/>
                </a:pPr>
                <a:r>
                  <a:rPr lang="en-US" sz="1100" dirty="0"/>
                  <a:t>FY</a:t>
                </a:r>
              </a:p>
            </c:rich>
          </c:tx>
          <c:layout>
            <c:manualLayout>
              <c:xMode val="edge"/>
              <c:yMode val="edge"/>
              <c:x val="3.5972773224318841E-2"/>
              <c:y val="0.91585942745529303"/>
            </c:manualLayout>
          </c:layout>
        </c:title>
        <c:numFmt formatCode="yyyy" sourceLinked="0"/>
        <c:tickLblPos val="nextTo"/>
        <c:txPr>
          <a:bodyPr anchor="ctr" anchorCtr="1"/>
          <a:lstStyle/>
          <a:p>
            <a:pPr>
              <a:defRPr sz="1400" b="1"/>
            </a:pPr>
            <a:endParaRPr lang="de-DE"/>
          </a:p>
        </c:txPr>
        <c:crossAx val="41145088"/>
        <c:crosses val="autoZero"/>
        <c:crossBetween val="between"/>
        <c:majorUnit val="366"/>
      </c:valAx>
      <c:spPr>
        <a:noFill/>
      </c:spPr>
    </c:plotArea>
    <c:plotVisOnly val="1"/>
  </c:chart>
  <c:spPr>
    <a:noFill/>
    <a:ln>
      <a:noFill/>
    </a:ln>
  </c:spPr>
  <c:externalData r:id="rId2"/>
  <c:userShapes r:id="rId3"/>
</c:chartSpace>
</file>

<file path=ppt/drawings/drawing1.xml><?xml version="1.0" encoding="utf-8"?>
<c:userShapes xmlns:c="http://schemas.openxmlformats.org/drawingml/2006/chart">
  <cdr:relSizeAnchor xmlns:cdr="http://schemas.openxmlformats.org/drawingml/2006/chartDrawing">
    <cdr:from>
      <cdr:x>0.12447</cdr:x>
      <cdr:y>0.94878</cdr:y>
    </cdr:from>
    <cdr:to>
      <cdr:x>0.15271</cdr:x>
      <cdr:y>0.94915</cdr:y>
    </cdr:to>
    <cdr:sp macro="" textlink="">
      <cdr:nvSpPr>
        <cdr:cNvPr id="12" name="Straight Arrow Connector 11"/>
        <cdr:cNvSpPr/>
      </cdr:nvSpPr>
      <cdr:spPr>
        <a:xfrm xmlns:a="http://schemas.openxmlformats.org/drawingml/2006/main">
          <a:off x="927100" y="3199130"/>
          <a:ext cx="210347" cy="1248"/>
        </a:xfrm>
        <a:prstGeom xmlns:a="http://schemas.openxmlformats.org/drawingml/2006/main" prst="straightConnector1">
          <a:avLst/>
        </a:prstGeom>
        <a:ln xmlns:a="http://schemas.openxmlformats.org/drawingml/2006/main" w="15875">
          <a:solidFill>
            <a:schemeClr val="tx1">
              <a:lumMod val="75000"/>
              <a:lumOff val="25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3031" tIns="46516" rIns="93031" bIns="46516" rtlCol="0"/>
          <a:lstStyle>
            <a:lvl1pPr algn="r" fontAlgn="auto">
              <a:spcBef>
                <a:spcPts val="0"/>
              </a:spcBef>
              <a:spcAft>
                <a:spcPts val="0"/>
              </a:spcAft>
              <a:defRPr sz="1200" smtClean="0">
                <a:latin typeface="+mn-lt"/>
              </a:defRPr>
            </a:lvl1pPr>
          </a:lstStyle>
          <a:p>
            <a:pPr>
              <a:defRPr/>
            </a:pPr>
            <a:fld id="{57BA73E7-7347-437B-9E47-A42DE9BD3B98}" type="datetimeFigureOut">
              <a:rPr lang="en-US"/>
              <a:pPr>
                <a:defRPr/>
              </a:pPr>
              <a:t>9/28/2010</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a:p>
        </p:txBody>
      </p:sp>
      <p:sp>
        <p:nvSpPr>
          <p:cNvPr id="5" name="Notes Placeholder 4"/>
          <p:cNvSpPr>
            <a:spLocks noGrp="1"/>
          </p:cNvSpPr>
          <p:nvPr>
            <p:ph type="body" sz="quarter" idx="3"/>
          </p:nvPr>
        </p:nvSpPr>
        <p:spPr>
          <a:xfrm>
            <a:off x="700088" y="4410075"/>
            <a:ext cx="5597525" cy="4176713"/>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lIns="93031" tIns="46516" rIns="93031" bIns="46516" rtlCol="0" anchor="b"/>
          <a:lstStyle>
            <a:lvl1pPr algn="r" fontAlgn="auto">
              <a:spcBef>
                <a:spcPts val="0"/>
              </a:spcBef>
              <a:spcAft>
                <a:spcPts val="0"/>
              </a:spcAft>
              <a:defRPr sz="1200" smtClean="0">
                <a:latin typeface="+mn-lt"/>
              </a:defRPr>
            </a:lvl1pPr>
          </a:lstStyle>
          <a:p>
            <a:pPr>
              <a:defRPr/>
            </a:pPr>
            <a:fld id="{E975E85A-1860-4B3A-97E3-D8E483104751}"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F562F0-360F-4CD0-8F23-04528C37704D}"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F60046-E0D9-42A8-ABEE-999B68D6295B}"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886E78-CF25-47E4-8A84-A06826FDC7E5}"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25BA78-8539-4DC0-924E-F3AF3D21C9D3}"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18C075-4421-4A70-9563-F8647FF7090A}"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9BB66C-30B2-4104-BE0F-115EB453F4C3}"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E16BE4-D6E6-4325-BD16-DC5563A8E43A}"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1F795D-1FAA-400B-8257-4BAB7049C5EC}"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6C0F3E-9842-47F5-BCBB-4A20042C23AC}"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defTabSz="930260" fontAlgn="auto">
              <a:spcBef>
                <a:spcPts val="0"/>
              </a:spcBef>
              <a:spcAft>
                <a:spcPts val="0"/>
              </a:spcAft>
              <a:defRPr/>
            </a:pPr>
            <a:endParaRPr lang="en-US" dirty="0" smtClean="0"/>
          </a:p>
          <a:p>
            <a:pPr defTabSz="930260" fontAlgn="auto">
              <a:spcBef>
                <a:spcPts val="0"/>
              </a:spcBef>
              <a:spcAft>
                <a:spcPts val="0"/>
              </a:spcAft>
              <a:defRPr/>
            </a:pPr>
            <a:r>
              <a:rPr lang="en-US" dirty="0" smtClean="0"/>
              <a:t>This table lists those projects in the FY 2011 MREFC budget request, the sponsoring Directorate or Office within NSF, the total project cost to NSF stated in then-year dollars, and the requested appropriation profile. Also shown are the actual FY 2009 MREFC appropriation and the allocation of funds from the American Recovery and Reinvestment Act (ARRA).</a:t>
            </a:r>
          </a:p>
          <a:p>
            <a:pPr defTabSz="930260" fontAlgn="auto">
              <a:spcBef>
                <a:spcPts val="0"/>
              </a:spcBef>
              <a:spcAft>
                <a:spcPts val="0"/>
              </a:spcAft>
              <a:defRPr/>
            </a:pPr>
            <a:endParaRPr lang="en-US" dirty="0" smtClean="0"/>
          </a:p>
          <a:p>
            <a:pPr defTabSz="930260" fontAlgn="auto">
              <a:spcBef>
                <a:spcPts val="0"/>
              </a:spcBef>
              <a:spcAft>
                <a:spcPts val="0"/>
              </a:spcAft>
              <a:defRPr/>
            </a:pPr>
            <a:r>
              <a:rPr lang="en-US" dirty="0" smtClean="0"/>
              <a:t>Seven projects are currently under construction, comprising a total estimated NSF commitment to construction of nearly $2 billion through FY 2016 (the combined total project costs of all of the ongoing projects).  Additionally, one new project, the National Ecological Observatory Network (NEON), is proposed to commence construction in FY 2011 at a total estimated project cost of about $434 million.</a:t>
            </a:r>
          </a:p>
          <a:p>
            <a:pPr defTabSz="930260" fontAlgn="auto">
              <a:spcBef>
                <a:spcPts val="0"/>
              </a:spcBef>
              <a:spcAft>
                <a:spcPts val="0"/>
              </a:spcAft>
              <a:defRPr/>
            </a:pPr>
            <a:endParaRPr lang="en-US" dirty="0" smtClean="0"/>
          </a:p>
          <a:p>
            <a:pPr defTabSz="930260" fontAlgn="auto">
              <a:spcBef>
                <a:spcPts val="0"/>
              </a:spcBef>
              <a:spcAft>
                <a:spcPts val="0"/>
              </a:spcAft>
              <a:defRPr/>
            </a:pPr>
            <a:r>
              <a:rPr lang="en-US" dirty="0" smtClean="0"/>
              <a:t>Two projects under construction are nearly complete – the South Pole Station Modernization and IceCube, and there are no appropriations requests for either in FY 2011.  Three construction projects:  the Alaska Region Research Vessel (ARRV), the Advanced Technology Solar Telescope (ATST), and the Ocean Observatories Initiative  (OOI), are just starting. </a:t>
            </a:r>
          </a:p>
          <a:p>
            <a:pPr defTabSz="930260" fontAlgn="auto">
              <a:spcBef>
                <a:spcPts val="0"/>
              </a:spcBef>
              <a:spcAft>
                <a:spcPts val="0"/>
              </a:spcAft>
              <a:defRPr/>
            </a:pPr>
            <a:endParaRPr lang="en-US" dirty="0" smtClean="0"/>
          </a:p>
          <a:p>
            <a:pPr defTabSz="930260" fontAlgn="auto">
              <a:spcBef>
                <a:spcPts val="0"/>
              </a:spcBef>
              <a:spcAft>
                <a:spcPts val="0"/>
              </a:spcAft>
              <a:defRPr/>
            </a:pPr>
            <a:r>
              <a:rPr lang="en-US" dirty="0" smtClean="0"/>
              <a:t>One project, the ARRV, has a front-loaded appropriation profile, which was done for strategic reasons. Having all of the construction funds available at the time when shipyard bids were solicited resulted in a more cost-effective price to the government, since the shipyard did not to have to price the risk of a possible delay in future Congressional appropriation to complete work on the vessel once construction gets started.</a:t>
            </a:r>
          </a:p>
          <a:p>
            <a:pPr fontAlgn="auto">
              <a:spcBef>
                <a:spcPts val="0"/>
              </a:spcBef>
              <a:spcAft>
                <a:spcPts val="0"/>
              </a:spcAft>
              <a:defRPr/>
            </a:pPr>
            <a:endParaRPr lang="en-US" dirty="0"/>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801D93-4E6F-4CAE-8F95-4ADF85AD9522}"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This slide shows the projected duration of construction activity for each of the projects underway, according to their Project Execution Plans, and the size of the MREFC request for each future year. NEON is shown in light blue, and you can see how it contributes to the overall budget profile. The expected completion dates are shown on the right of each bar, including the month of the calendar year.</a:t>
            </a:r>
          </a:p>
          <a:p>
            <a:pPr>
              <a:spcBef>
                <a:spcPct val="0"/>
              </a:spcBef>
            </a:pPr>
            <a:endParaRPr lang="en-US" smtClean="0"/>
          </a:p>
          <a:p>
            <a:pPr>
              <a:spcBef>
                <a:spcPct val="0"/>
              </a:spcBef>
            </a:pPr>
            <a:r>
              <a:rPr lang="en-US" smtClean="0"/>
              <a:t>The appropriation profiles result from planning construction activity so that each project’s rate of progress is limited by its capacity to accomplish technical work, rather than by the rate at which funds become available to do the work, because this results in the lowest total project cost. The funding profiles also provide each project with the capability to deal with the time-phased risks that may require expenditure of contingency funds.</a:t>
            </a:r>
          </a:p>
          <a:p>
            <a:pPr>
              <a:spcBef>
                <a:spcPct val="0"/>
              </a:spcBef>
            </a:pPr>
            <a:endParaRPr lang="en-US" smtClean="0"/>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36F5D9-E14E-4F16-A22C-B4B53D12D1C7}"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076659-A556-4278-BD53-952414786F4D}"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7FB910-1BE1-44F1-B9CB-E07C3ED7603D}" type="slidenum">
              <a:rPr lang="en-US"/>
              <a:pPr fontAlgn="base">
                <a:spcBef>
                  <a:spcPct val="0"/>
                </a:spcBef>
                <a:spcAft>
                  <a:spcPct val="0"/>
                </a:spcAft>
              </a:pPr>
              <a:t>3</a:t>
            </a:fld>
            <a:endParaRPr lang="en-US"/>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39" name="Rectangle 3"/>
          <p:cNvSpPr>
            <a:spLocks noGrp="1" noChangeArrowheads="1"/>
          </p:cNvSpPr>
          <p:nvPr>
            <p:ph type="body" idx="1"/>
          </p:nvPr>
        </p:nvSpPr>
        <p:spPr/>
        <p:txBody>
          <a:bodyPr>
            <a:normAutofit fontScale="92500" lnSpcReduction="10000"/>
          </a:bodyPr>
          <a:lstStyle/>
          <a:p>
            <a:pPr fontAlgn="auto">
              <a:lnSpc>
                <a:spcPct val="80000"/>
              </a:lnSpc>
              <a:spcBef>
                <a:spcPts val="0"/>
              </a:spcBef>
              <a:spcAft>
                <a:spcPts val="0"/>
              </a:spcAft>
              <a:defRPr/>
            </a:pPr>
            <a:r>
              <a:rPr lang="en-US" dirty="0" smtClean="0"/>
              <a:t>As facility projects develop on the horizon, some emerge as priority areas within a research community.  NSF encourages development of these concepts into more robust plans, focused around the key science objectives that a prospective facility would be designed to answer. For those that have exceptional scientific merit, a formal Conceptual Design is developed and externally peer reviewed. It’s also scrutinized by NSF’s MREFC panel, which is composed of the all the AD’s and research Office Heads, and chaired by the NSF Deputy Director.  At this point, the general scope of the candidate project is defined, and a rough cost estimate for construction, and a first estimate of potential operating costs are available. The MREFC panel may recommend to the Director that the project be advanced to the Readiness stage. We are now discussing with the NSB how best to involve them in selecting projects that advance towards a Preliminary Design.</a:t>
            </a:r>
          </a:p>
          <a:p>
            <a:pPr fontAlgn="auto">
              <a:lnSpc>
                <a:spcPct val="80000"/>
              </a:lnSpc>
              <a:spcBef>
                <a:spcPts val="0"/>
              </a:spcBef>
              <a:spcAft>
                <a:spcPts val="0"/>
              </a:spcAft>
              <a:defRPr/>
            </a:pPr>
            <a:endParaRPr lang="en-US" b="1" dirty="0" smtClean="0"/>
          </a:p>
          <a:p>
            <a:pPr fontAlgn="auto">
              <a:lnSpc>
                <a:spcPct val="80000"/>
              </a:lnSpc>
              <a:spcBef>
                <a:spcPts val="0"/>
              </a:spcBef>
              <a:spcAft>
                <a:spcPts val="0"/>
              </a:spcAft>
              <a:defRPr/>
            </a:pPr>
            <a:r>
              <a:rPr lang="en-US" dirty="0" smtClean="0"/>
              <a:t>During the Readiness Stage, project proponents develop a  comprehensive Preliminary Design, which is vetted through a formal Preliminary Design Review that includes outside experts. If validated, the Preliminary Design is used as the baseline project definition when requesting appropriation of construction funds. During the time leading up to the Preliminary Design, the NSF periodically briefs the NSB on the status of the project’s planning and development activities. The MREFC panel assessment of the preliminary design is of the highest importance. They must be satisfied concerning scientific merit and construction readiness before a project can be recommended by the panel to the Director,  who will request the Board consider advancing it to the “Proposed New Starts” category. </a:t>
            </a:r>
          </a:p>
          <a:p>
            <a:pPr fontAlgn="auto">
              <a:lnSpc>
                <a:spcPct val="80000"/>
              </a:lnSpc>
              <a:spcBef>
                <a:spcPts val="0"/>
              </a:spcBef>
              <a:spcAft>
                <a:spcPts val="0"/>
              </a:spcAft>
              <a:defRPr/>
            </a:pPr>
            <a:endParaRPr lang="en-US" dirty="0" smtClean="0"/>
          </a:p>
          <a:p>
            <a:pPr fontAlgn="auto">
              <a:lnSpc>
                <a:spcPct val="80000"/>
              </a:lnSpc>
              <a:spcBef>
                <a:spcPts val="0"/>
              </a:spcBef>
              <a:spcAft>
                <a:spcPts val="0"/>
              </a:spcAft>
              <a:defRPr/>
            </a:pPr>
            <a:r>
              <a:rPr lang="en-US" dirty="0" smtClean="0"/>
              <a:t>During this period, the “Final Design Stage,” the project continues its pre-construction planning and NSF conducts annual cost review updates, with results reported to the Board. All of the activities up to this point are funded from the Research and Related Activities Account (R&amp;RA). Construction cannot begin until the projects are in the Presidential budget, released in February, and are approved by Congressional Appropriations.</a:t>
            </a:r>
            <a:endParaRPr lang="en-US" i="1" dirty="0" smtClean="0"/>
          </a:p>
          <a:p>
            <a:pPr fontAlgn="auto">
              <a:lnSpc>
                <a:spcPct val="90000"/>
              </a:lnSpc>
              <a:spcBef>
                <a:spcPts val="0"/>
              </a:spcBef>
              <a:spcAft>
                <a:spcPts val="0"/>
              </a:spcAft>
              <a:defRPr/>
            </a:pPr>
            <a:endParaRPr lang="en-US" b="1" dirty="0" smtClean="0"/>
          </a:p>
          <a:p>
            <a:pPr fontAlgn="auto">
              <a:lnSpc>
                <a:spcPct val="90000"/>
              </a:lnSpc>
              <a:spcBef>
                <a:spcPts val="0"/>
              </a:spcBef>
              <a:spcAft>
                <a:spcPts val="0"/>
              </a:spcAft>
              <a:defRPr/>
            </a:pPr>
            <a:r>
              <a:rPr lang="en-US" dirty="0" smtClean="0"/>
              <a:t>A Final Design Review is held to ensure that the project is in-line with appropriated budget, the underlying assumptions about the project continue to valid, and that it is fully ready to undertake construction activity  before the NSB is asked to approve the obligation of MREFC funds.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9CC2EA-C5E5-43F0-93FE-D3F3F1DFF4EF}" type="slidenum">
              <a:rPr lang="en-US">
                <a:latin typeface="Arial" charset="0"/>
              </a:rPr>
              <a:pPr fontAlgn="base">
                <a:spcBef>
                  <a:spcPct val="0"/>
                </a:spcBef>
                <a:spcAft>
                  <a:spcPct val="0"/>
                </a:spcAft>
              </a:pPr>
              <a:t>4</a:t>
            </a:fld>
            <a:endParaRPr lang="en-US">
              <a:latin typeface="Arial" charset="0"/>
            </a:endParaRPr>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90000"/>
              </a:lnSpc>
              <a:spcBef>
                <a:spcPct val="0"/>
              </a:spcBef>
            </a:pPr>
            <a:endParaRPr lang="en-US" smtClean="0"/>
          </a:p>
          <a:p>
            <a:pPr>
              <a:lnSpc>
                <a:spcPct val="90000"/>
              </a:lnSpc>
              <a:spcBef>
                <a:spcPct val="0"/>
              </a:spcBef>
            </a:pPr>
            <a:r>
              <a:rPr lang="en-US" smtClean="0"/>
              <a:t> Here is an approximate comparison of the pre-construction planning processes used by NSF, the Department of Energy’s Office of Science, and NASA  as they plan and evaluate future large projects. </a:t>
            </a:r>
          </a:p>
          <a:p>
            <a:pPr>
              <a:lnSpc>
                <a:spcPct val="90000"/>
              </a:lnSpc>
              <a:spcBef>
                <a:spcPct val="0"/>
              </a:spcBef>
            </a:pPr>
            <a:endParaRPr lang="en-US" smtClean="0"/>
          </a:p>
          <a:p>
            <a:pPr>
              <a:lnSpc>
                <a:spcPct val="90000"/>
              </a:lnSpc>
              <a:spcBef>
                <a:spcPct val="0"/>
              </a:spcBef>
            </a:pPr>
            <a:r>
              <a:rPr lang="en-US" smtClean="0"/>
              <a:t>The correspondence between NSF’s Conceptual, Preliminary, and Final Design Reviews, and the “Critical” or “Key” Decision Points employed by DOE and NASA, are only approximate. There are important differences between them, and it is important that the  similarities and the differences be mutually understood in any collaborative partnership. One key similarity is that PDR and the DOE’s Critical Decision 2 both provide the budget baseline definition for requesting a construction appropriation.</a:t>
            </a:r>
          </a:p>
          <a:p>
            <a:pPr>
              <a:lnSpc>
                <a:spcPct val="90000"/>
              </a:lnSpc>
              <a:spcBef>
                <a:spcPct val="0"/>
              </a:spcBef>
            </a:pPr>
            <a:endParaRPr lang="en-US" smtClean="0"/>
          </a:p>
          <a:p>
            <a:pPr>
              <a:lnSpc>
                <a:spcPct val="90000"/>
              </a:lnSpc>
              <a:spcBef>
                <a:spcPct val="0"/>
              </a:spcBef>
            </a:pPr>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23B087-37D2-4406-8BF2-82DE7E333615}"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A73216-F81F-442A-8351-071A39BDB3A1}"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BFCEA7-267E-4B15-AB36-CD563F9443F0}"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0A4931-978E-45B3-9DD5-06D041E18B02}"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BE8A9A-4A91-4572-AA90-C3A492C6ED46}"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C5E18F3-966C-424A-B4EE-27AD588FE101}" type="datetime1">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Coles - MREFC</a:t>
            </a:r>
          </a:p>
        </p:txBody>
      </p:sp>
      <p:sp>
        <p:nvSpPr>
          <p:cNvPr id="6" name="Slide Number Placeholder 5"/>
          <p:cNvSpPr>
            <a:spLocks noGrp="1"/>
          </p:cNvSpPr>
          <p:nvPr>
            <p:ph type="sldNum" sz="quarter" idx="12"/>
          </p:nvPr>
        </p:nvSpPr>
        <p:spPr/>
        <p:txBody>
          <a:bodyPr/>
          <a:lstStyle>
            <a:lvl1pPr>
              <a:defRPr/>
            </a:lvl1pPr>
          </a:lstStyle>
          <a:p>
            <a:pPr>
              <a:defRPr/>
            </a:pPr>
            <a:fld id="{556EDDB7-5461-4531-BA2D-B2A3BBEAA0C3}"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CC9870-5AA8-4F4A-8D93-93F82FD5DB9F}" type="datetime1">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Coles - MREFC</a:t>
            </a:r>
          </a:p>
        </p:txBody>
      </p:sp>
      <p:sp>
        <p:nvSpPr>
          <p:cNvPr id="6" name="Slide Number Placeholder 5"/>
          <p:cNvSpPr>
            <a:spLocks noGrp="1"/>
          </p:cNvSpPr>
          <p:nvPr>
            <p:ph type="sldNum" sz="quarter" idx="12"/>
          </p:nvPr>
        </p:nvSpPr>
        <p:spPr/>
        <p:txBody>
          <a:bodyPr/>
          <a:lstStyle>
            <a:lvl1pPr>
              <a:defRPr/>
            </a:lvl1pPr>
          </a:lstStyle>
          <a:p>
            <a:pPr>
              <a:defRPr/>
            </a:pPr>
            <a:fld id="{3F736235-4B2C-4371-8FCA-6B1D9E6EE187}"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14C2AF-DA48-4D50-81F2-26197DC9C366}" type="datetime1">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Coles - MREFC</a:t>
            </a:r>
          </a:p>
        </p:txBody>
      </p:sp>
      <p:sp>
        <p:nvSpPr>
          <p:cNvPr id="6" name="Slide Number Placeholder 5"/>
          <p:cNvSpPr>
            <a:spLocks noGrp="1"/>
          </p:cNvSpPr>
          <p:nvPr>
            <p:ph type="sldNum" sz="quarter" idx="12"/>
          </p:nvPr>
        </p:nvSpPr>
        <p:spPr/>
        <p:txBody>
          <a:bodyPr/>
          <a:lstStyle>
            <a:lvl1pPr>
              <a:defRPr/>
            </a:lvl1pPr>
          </a:lstStyle>
          <a:p>
            <a:pPr>
              <a:defRPr/>
            </a:pPr>
            <a:fld id="{EC38C6A3-EF61-4DF5-A72C-D86B080EF3CB}"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050210D4-6B87-4E07-90ED-3EA9404CD079}" type="datetime1">
              <a:rPr lang="en-US"/>
              <a:pPr>
                <a:defRPr/>
              </a:pPr>
              <a:t>9/28/2010</a:t>
            </a:fld>
            <a:endParaRPr lang="en-US"/>
          </a:p>
        </p:txBody>
      </p:sp>
      <p:sp>
        <p:nvSpPr>
          <p:cNvPr id="7" name="Footer Placeholder 19"/>
          <p:cNvSpPr>
            <a:spLocks noGrp="1"/>
          </p:cNvSpPr>
          <p:nvPr>
            <p:ph type="ftr" sz="quarter" idx="11"/>
          </p:nvPr>
        </p:nvSpPr>
        <p:spPr/>
        <p:txBody>
          <a:bodyPr/>
          <a:lstStyle>
            <a:lvl1pPr>
              <a:defRPr/>
            </a:lvl1pPr>
            <a:extLst/>
          </a:lstStyle>
          <a:p>
            <a:pPr>
              <a:defRPr/>
            </a:pPr>
            <a:r>
              <a:rPr lang="en-US"/>
              <a:t>Coles - MREFC</a:t>
            </a:r>
          </a:p>
        </p:txBody>
      </p:sp>
      <p:sp>
        <p:nvSpPr>
          <p:cNvPr id="8" name="Slide Number Placeholder 9"/>
          <p:cNvSpPr>
            <a:spLocks noGrp="1"/>
          </p:cNvSpPr>
          <p:nvPr>
            <p:ph type="sldNum" sz="quarter" idx="12"/>
          </p:nvPr>
        </p:nvSpPr>
        <p:spPr/>
        <p:txBody>
          <a:bodyPr/>
          <a:lstStyle>
            <a:lvl1pPr>
              <a:defRPr/>
            </a:lvl1pPr>
            <a:extLst/>
          </a:lstStyle>
          <a:p>
            <a:pPr>
              <a:defRPr/>
            </a:pPr>
            <a:fld id="{94C24873-3943-4B60-98DA-5215EC90994F}" type="slidenum">
              <a:rPr lang="en-US"/>
              <a:pPr>
                <a:defRPr/>
              </a:pPr>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4" name="Picture 43" descr="R:\PPUSER\Clipart\ML images\nsf4c.gif"/>
          <p:cNvPicPr>
            <a:picLocks noChangeAspect="1" noChangeArrowheads="1"/>
          </p:cNvPicPr>
          <p:nvPr userDrawn="1"/>
        </p:nvPicPr>
        <p:blipFill>
          <a:blip r:embed="rId2"/>
          <a:srcRect/>
          <a:stretch>
            <a:fillRect/>
          </a:stretch>
        </p:blipFill>
        <p:spPr bwMode="auto">
          <a:xfrm>
            <a:off x="0" y="0"/>
            <a:ext cx="1143000" cy="1143000"/>
          </a:xfrm>
          <a:prstGeom prst="rect">
            <a:avLst/>
          </a:prstGeom>
          <a:noFill/>
          <a:ln w="9525">
            <a:noFill/>
            <a:miter lim="800000"/>
            <a:headEnd/>
            <a:tailEnd/>
          </a:ln>
        </p:spPr>
      </p:pic>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E59AA706-36B2-4683-AED4-72B7EB0F1B52}" type="datetime1">
              <a:rPr lang="en-US"/>
              <a:pPr>
                <a:defRPr/>
              </a:pPr>
              <a:t>9/28/2010</a:t>
            </a:fld>
            <a:endParaRPr lang="en-US"/>
          </a:p>
        </p:txBody>
      </p:sp>
      <p:sp>
        <p:nvSpPr>
          <p:cNvPr id="6" name="Footer Placeholder 4"/>
          <p:cNvSpPr>
            <a:spLocks noGrp="1"/>
          </p:cNvSpPr>
          <p:nvPr>
            <p:ph type="ftr" sz="quarter" idx="11"/>
          </p:nvPr>
        </p:nvSpPr>
        <p:spPr/>
        <p:txBody>
          <a:bodyPr/>
          <a:lstStyle>
            <a:lvl1pPr>
              <a:defRPr/>
            </a:lvl1pPr>
            <a:extLst/>
          </a:lstStyle>
          <a:p>
            <a:pPr>
              <a:defRPr/>
            </a:pPr>
            <a:r>
              <a:rPr lang="en-US"/>
              <a:t>Coles - MREFC</a:t>
            </a:r>
          </a:p>
        </p:txBody>
      </p:sp>
      <p:sp>
        <p:nvSpPr>
          <p:cNvPr id="7" name="Slide Number Placeholder 5"/>
          <p:cNvSpPr>
            <a:spLocks noGrp="1"/>
          </p:cNvSpPr>
          <p:nvPr>
            <p:ph type="sldNum" sz="quarter" idx="12"/>
          </p:nvPr>
        </p:nvSpPr>
        <p:spPr/>
        <p:txBody>
          <a:bodyPr/>
          <a:lstStyle>
            <a:lvl1pPr>
              <a:defRPr/>
            </a:lvl1pPr>
            <a:extLst/>
          </a:lstStyle>
          <a:p>
            <a:pPr>
              <a:defRPr/>
            </a:pPr>
            <a:fld id="{98AB7A51-6CCF-4ED2-B6B4-8270238CF5D0}" type="slidenum">
              <a:rPr lang="en-US"/>
              <a:pPr>
                <a:defRPr/>
              </a:pPr>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ABF79384-B782-47EC-9F7D-46EC33D775FB}" type="datetime1">
              <a:rPr lang="en-US"/>
              <a:pPr>
                <a:defRPr/>
              </a:pPr>
              <a:t>9/28/2010</a:t>
            </a:fld>
            <a:endParaRPr lang="en-US"/>
          </a:p>
        </p:txBody>
      </p:sp>
      <p:sp>
        <p:nvSpPr>
          <p:cNvPr id="9" name="Footer Placeholder 4"/>
          <p:cNvSpPr>
            <a:spLocks noGrp="1"/>
          </p:cNvSpPr>
          <p:nvPr>
            <p:ph type="ftr" sz="quarter" idx="11"/>
          </p:nvPr>
        </p:nvSpPr>
        <p:spPr/>
        <p:txBody>
          <a:bodyPr/>
          <a:lstStyle>
            <a:lvl1pPr>
              <a:defRPr/>
            </a:lvl1pPr>
            <a:extLst/>
          </a:lstStyle>
          <a:p>
            <a:pPr>
              <a:defRPr/>
            </a:pPr>
            <a:r>
              <a:rPr lang="en-US"/>
              <a:t>Coles - MREFC</a:t>
            </a:r>
          </a:p>
        </p:txBody>
      </p:sp>
      <p:sp>
        <p:nvSpPr>
          <p:cNvPr id="10" name="Slide Number Placeholder 5"/>
          <p:cNvSpPr>
            <a:spLocks noGrp="1"/>
          </p:cNvSpPr>
          <p:nvPr>
            <p:ph type="sldNum" sz="quarter" idx="12"/>
          </p:nvPr>
        </p:nvSpPr>
        <p:spPr/>
        <p:txBody>
          <a:bodyPr/>
          <a:lstStyle>
            <a:lvl1pPr>
              <a:defRPr/>
            </a:lvl1pPr>
            <a:extLst/>
          </a:lstStyle>
          <a:p>
            <a:pPr>
              <a:defRPr/>
            </a:pPr>
            <a:fld id="{308ED891-2E69-44D3-93C7-01C154289F1F}" type="slidenum">
              <a:rPr lang="en-US"/>
              <a:pPr>
                <a:defRPr/>
              </a:pPr>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F8A301AD-E4AF-4E19-9E5F-5B42BFCCB36B}" type="datetime1">
              <a:rPr lang="en-US"/>
              <a:pPr>
                <a:defRPr/>
              </a:pPr>
              <a:t>9/28/2010</a:t>
            </a:fld>
            <a:endParaRPr lang="en-US"/>
          </a:p>
        </p:txBody>
      </p:sp>
      <p:sp>
        <p:nvSpPr>
          <p:cNvPr id="6" name="Footer Placeholder 9"/>
          <p:cNvSpPr>
            <a:spLocks noGrp="1"/>
          </p:cNvSpPr>
          <p:nvPr>
            <p:ph type="ftr" sz="quarter" idx="11"/>
          </p:nvPr>
        </p:nvSpPr>
        <p:spPr/>
        <p:txBody>
          <a:bodyPr/>
          <a:lstStyle>
            <a:lvl1pPr>
              <a:defRPr/>
            </a:lvl1pPr>
          </a:lstStyle>
          <a:p>
            <a:pPr>
              <a:defRPr/>
            </a:pPr>
            <a:r>
              <a:rPr lang="en-US"/>
              <a:t>Coles - MREFC</a:t>
            </a:r>
          </a:p>
        </p:txBody>
      </p:sp>
      <p:sp>
        <p:nvSpPr>
          <p:cNvPr id="7" name="Slide Number Placeholder 21"/>
          <p:cNvSpPr>
            <a:spLocks noGrp="1"/>
          </p:cNvSpPr>
          <p:nvPr>
            <p:ph type="sldNum" sz="quarter" idx="12"/>
          </p:nvPr>
        </p:nvSpPr>
        <p:spPr/>
        <p:txBody>
          <a:bodyPr/>
          <a:lstStyle>
            <a:lvl1pPr>
              <a:defRPr/>
            </a:lvl1pPr>
          </a:lstStyle>
          <a:p>
            <a:pPr>
              <a:defRPr/>
            </a:pPr>
            <a:fld id="{B94E6A42-7F18-47AD-AC2D-39621EE39FE4}" type="slidenum">
              <a:rPr lang="en-US"/>
              <a:pPr>
                <a:defRPr/>
              </a:pPr>
              <a:t>‹Nr.›</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D3639B6-9F19-47C5-B20F-D74109B13D6E}" type="datetime1">
              <a:rPr lang="en-US"/>
              <a:pPr>
                <a:defRPr/>
              </a:pPr>
              <a:t>9/28/2010</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Coles - MREFC</a:t>
            </a:r>
          </a:p>
        </p:txBody>
      </p:sp>
      <p:sp>
        <p:nvSpPr>
          <p:cNvPr id="9" name="Slide Number Placeholder 8"/>
          <p:cNvSpPr>
            <a:spLocks noGrp="1"/>
          </p:cNvSpPr>
          <p:nvPr>
            <p:ph type="sldNum" sz="quarter" idx="12"/>
          </p:nvPr>
        </p:nvSpPr>
        <p:spPr/>
        <p:txBody>
          <a:bodyPr/>
          <a:lstStyle>
            <a:lvl1pPr>
              <a:defRPr/>
            </a:lvl1pPr>
            <a:extLst/>
          </a:lstStyle>
          <a:p>
            <a:pPr>
              <a:defRPr/>
            </a:pPr>
            <a:fld id="{F9E10E8F-039A-4D41-9AC5-3ADAFFC4E593}" type="slidenum">
              <a:rPr lang="en-US"/>
              <a:pPr>
                <a:defRPr/>
              </a:pPr>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2187B261-ACB0-4004-A111-DBB6D37056C2}" type="datetime1">
              <a:rPr lang="en-US"/>
              <a:pPr>
                <a:defRPr/>
              </a:pPr>
              <a:t>9/28/2010</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Coles - MREFC</a:t>
            </a:r>
          </a:p>
        </p:txBody>
      </p:sp>
      <p:sp>
        <p:nvSpPr>
          <p:cNvPr id="5" name="Slide Number Placeholder 4"/>
          <p:cNvSpPr>
            <a:spLocks noGrp="1"/>
          </p:cNvSpPr>
          <p:nvPr>
            <p:ph type="sldNum" sz="quarter" idx="12"/>
          </p:nvPr>
        </p:nvSpPr>
        <p:spPr/>
        <p:txBody>
          <a:bodyPr/>
          <a:lstStyle>
            <a:lvl1pPr>
              <a:defRPr/>
            </a:lvl1pPr>
            <a:extLst/>
          </a:lstStyle>
          <a:p>
            <a:pPr>
              <a:defRPr/>
            </a:pPr>
            <a:fld id="{6801B7BC-5B7D-445A-9FA3-F8590147DBBA}" type="slidenum">
              <a:rPr lang="en-US"/>
              <a:pPr>
                <a:defRPr/>
              </a:pPr>
              <a:t>‹Nr.›</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93FC8827-9BFC-4B1F-A471-2463BB84B931}" type="datetime1">
              <a:rPr lang="en-US"/>
              <a:pPr>
                <a:defRPr/>
              </a:pPr>
              <a:t>9/28/2010</a:t>
            </a:fld>
            <a:endParaRPr lang="en-US"/>
          </a:p>
        </p:txBody>
      </p:sp>
      <p:sp>
        <p:nvSpPr>
          <p:cNvPr id="5" name="Footer Placeholder 2"/>
          <p:cNvSpPr>
            <a:spLocks noGrp="1"/>
          </p:cNvSpPr>
          <p:nvPr>
            <p:ph type="ftr" sz="quarter" idx="11"/>
          </p:nvPr>
        </p:nvSpPr>
        <p:spPr/>
        <p:txBody>
          <a:bodyPr/>
          <a:lstStyle>
            <a:lvl1pPr>
              <a:defRPr/>
            </a:lvl1pPr>
            <a:extLst/>
          </a:lstStyle>
          <a:p>
            <a:pPr>
              <a:defRPr/>
            </a:pPr>
            <a:r>
              <a:rPr lang="en-US"/>
              <a:t>Coles - MREFC</a:t>
            </a:r>
          </a:p>
        </p:txBody>
      </p:sp>
      <p:sp>
        <p:nvSpPr>
          <p:cNvPr id="6" name="Slide Number Placeholder 3"/>
          <p:cNvSpPr>
            <a:spLocks noGrp="1"/>
          </p:cNvSpPr>
          <p:nvPr>
            <p:ph type="sldNum" sz="quarter" idx="12"/>
          </p:nvPr>
        </p:nvSpPr>
        <p:spPr/>
        <p:txBody>
          <a:bodyPr/>
          <a:lstStyle>
            <a:lvl1pPr>
              <a:defRPr/>
            </a:lvl1pPr>
            <a:extLst/>
          </a:lstStyle>
          <a:p>
            <a:pPr>
              <a:defRPr/>
            </a:pPr>
            <a:fld id="{88C91B22-F3C3-4064-926E-7A40D2B014E8}" type="slidenum">
              <a:rPr lang="en-US"/>
              <a:pPr>
                <a:defRPr/>
              </a:pPr>
              <a:t>‹Nr.›</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A4614A0-BE09-4AF0-8148-163A15AEC5D3}" type="datetime1">
              <a:rPr lang="en-US"/>
              <a:pPr>
                <a:defRPr/>
              </a:pPr>
              <a:t>9/28/2010</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Coles - MREFC</a:t>
            </a:r>
          </a:p>
        </p:txBody>
      </p:sp>
      <p:sp>
        <p:nvSpPr>
          <p:cNvPr id="7" name="Slide Number Placeholder 6"/>
          <p:cNvSpPr>
            <a:spLocks noGrp="1"/>
          </p:cNvSpPr>
          <p:nvPr>
            <p:ph type="sldNum" sz="quarter" idx="12"/>
          </p:nvPr>
        </p:nvSpPr>
        <p:spPr/>
        <p:txBody>
          <a:bodyPr/>
          <a:lstStyle>
            <a:lvl1pPr>
              <a:defRPr/>
            </a:lvl1pPr>
            <a:extLst/>
          </a:lstStyle>
          <a:p>
            <a:pPr>
              <a:defRPr/>
            </a:pPr>
            <a:fld id="{74E1E47A-C5B0-4BE6-9E03-52141FEC47CC}"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3" descr="R:\PPUSER\Clipart\ML images\nsf4c.gif"/>
          <p:cNvPicPr>
            <a:picLocks noChangeAspect="1" noChangeArrowheads="1"/>
          </p:cNvPicPr>
          <p:nvPr userDrawn="1"/>
        </p:nvPicPr>
        <p:blipFill>
          <a:blip r:embed="rId2"/>
          <a:srcRect/>
          <a:stretch>
            <a:fillRect/>
          </a:stretch>
        </p:blipFill>
        <p:spPr bwMode="auto">
          <a:xfrm>
            <a:off x="0" y="0"/>
            <a:ext cx="1143000" cy="1143000"/>
          </a:xfrm>
          <a:prstGeom prst="rect">
            <a:avLst/>
          </a:prstGeom>
          <a:noFill/>
          <a:ln w="9525">
            <a:noFill/>
            <a:miter lim="800000"/>
            <a:headEnd/>
            <a:tailEnd/>
          </a:ln>
        </p:spPr>
      </p:pic>
      <p:sp>
        <p:nvSpPr>
          <p:cNvPr id="2" name="Title 1"/>
          <p:cNvSpPr>
            <a:spLocks noGrp="1"/>
          </p:cNvSpPr>
          <p:nvPr>
            <p:ph type="title"/>
          </p:nvPr>
        </p:nvSpPr>
        <p:spPr>
          <a:xfrm>
            <a:off x="1143000" y="274638"/>
            <a:ext cx="7543800" cy="1143000"/>
          </a:xfrm>
        </p:spPr>
        <p:txBody>
          <a:bodyPr/>
          <a:lstStyle>
            <a:lvl1pPr>
              <a:defRPr baseline="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BC18A75-F254-4EC3-985F-8137D828499D}" type="datetime1">
              <a:rPr lang="en-US"/>
              <a:pPr>
                <a:defRPr/>
              </a:pPr>
              <a:t>9/28/2010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Coles - MREFC</a:t>
            </a:r>
          </a:p>
        </p:txBody>
      </p:sp>
      <p:sp>
        <p:nvSpPr>
          <p:cNvPr id="7" name="Slide Number Placeholder 5"/>
          <p:cNvSpPr>
            <a:spLocks noGrp="1"/>
          </p:cNvSpPr>
          <p:nvPr>
            <p:ph type="sldNum" sz="quarter" idx="12"/>
          </p:nvPr>
        </p:nvSpPr>
        <p:spPr/>
        <p:txBody>
          <a:bodyPr/>
          <a:lstStyle>
            <a:lvl1pPr>
              <a:defRPr/>
            </a:lvl1pPr>
          </a:lstStyle>
          <a:p>
            <a:pPr>
              <a:defRPr/>
            </a:pPr>
            <a:fld id="{6FEC7018-6299-4BA0-8207-69D899FFF9FB}"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A5C87582-E586-4B47-87F3-ECE318866A27}" type="datetime1">
              <a:rPr lang="en-US"/>
              <a:pPr>
                <a:defRPr/>
              </a:pPr>
              <a:t>9/28/2010</a:t>
            </a:fld>
            <a:endParaRPr lang="en-US"/>
          </a:p>
        </p:txBody>
      </p:sp>
      <p:sp>
        <p:nvSpPr>
          <p:cNvPr id="9" name="Footer Placeholder 5"/>
          <p:cNvSpPr>
            <a:spLocks noGrp="1"/>
          </p:cNvSpPr>
          <p:nvPr>
            <p:ph type="ftr" sz="quarter" idx="11"/>
          </p:nvPr>
        </p:nvSpPr>
        <p:spPr/>
        <p:txBody>
          <a:bodyPr/>
          <a:lstStyle>
            <a:lvl1pPr>
              <a:defRPr/>
            </a:lvl1pPr>
            <a:extLst/>
          </a:lstStyle>
          <a:p>
            <a:pPr>
              <a:defRPr/>
            </a:pPr>
            <a:r>
              <a:rPr lang="en-US"/>
              <a:t>Coles - MREFC</a:t>
            </a:r>
          </a:p>
        </p:txBody>
      </p:sp>
      <p:sp>
        <p:nvSpPr>
          <p:cNvPr id="10" name="Slide Number Placeholder 6"/>
          <p:cNvSpPr>
            <a:spLocks noGrp="1"/>
          </p:cNvSpPr>
          <p:nvPr>
            <p:ph type="sldNum" sz="quarter" idx="12"/>
          </p:nvPr>
        </p:nvSpPr>
        <p:spPr/>
        <p:txBody>
          <a:bodyPr/>
          <a:lstStyle>
            <a:lvl1pPr>
              <a:defRPr/>
            </a:lvl1pPr>
            <a:extLst/>
          </a:lstStyle>
          <a:p>
            <a:pPr>
              <a:defRPr/>
            </a:pPr>
            <a:fld id="{19936E8D-9D86-405B-8AD6-3E73954867AB}" type="slidenum">
              <a:rPr lang="en-US"/>
              <a:pPr>
                <a:defRPr/>
              </a:pPr>
              <a:t>‹Nr.›</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2657D76-A730-46DC-85C1-6CCFFF42CE2B}" type="datetime1">
              <a:rPr lang="en-US"/>
              <a:pPr>
                <a:defRPr/>
              </a:pPr>
              <a:t>9/28/2010</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a:t>Coles - MREFC</a:t>
            </a:r>
          </a:p>
        </p:txBody>
      </p:sp>
      <p:sp>
        <p:nvSpPr>
          <p:cNvPr id="6" name="Slide Number Placeholder 21"/>
          <p:cNvSpPr>
            <a:spLocks noGrp="1"/>
          </p:cNvSpPr>
          <p:nvPr>
            <p:ph type="sldNum" sz="quarter" idx="12"/>
          </p:nvPr>
        </p:nvSpPr>
        <p:spPr/>
        <p:txBody>
          <a:bodyPr/>
          <a:lstStyle>
            <a:lvl1pPr>
              <a:defRPr/>
            </a:lvl1pPr>
          </a:lstStyle>
          <a:p>
            <a:pPr>
              <a:defRPr/>
            </a:pPr>
            <a:fld id="{E00E612B-6E24-40C4-97F6-3F03990207D2}" type="slidenum">
              <a:rPr lang="en-US"/>
              <a:pPr>
                <a:defRPr/>
              </a:pPr>
              <a:t>‹Nr.›</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43858F3-3E4D-4AAB-95E3-498A45CCA78E}" type="datetime1">
              <a:rPr lang="en-US"/>
              <a:pPr>
                <a:defRPr/>
              </a:pPr>
              <a:t>9/28/2010</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a:t>Coles - MREFC</a:t>
            </a:r>
          </a:p>
        </p:txBody>
      </p:sp>
      <p:sp>
        <p:nvSpPr>
          <p:cNvPr id="6" name="Slide Number Placeholder 21"/>
          <p:cNvSpPr>
            <a:spLocks noGrp="1"/>
          </p:cNvSpPr>
          <p:nvPr>
            <p:ph type="sldNum" sz="quarter" idx="12"/>
          </p:nvPr>
        </p:nvSpPr>
        <p:spPr/>
        <p:txBody>
          <a:bodyPr/>
          <a:lstStyle>
            <a:lvl1pPr>
              <a:defRPr/>
            </a:lvl1pPr>
          </a:lstStyle>
          <a:p>
            <a:pPr>
              <a:defRPr/>
            </a:pPr>
            <a:fld id="{1D5C072F-D568-4474-9CBA-0B5ABA5803BD}" type="slidenum">
              <a:rPr lang="en-US"/>
              <a:pPr>
                <a:defRPr/>
              </a:pPr>
              <a:t>‹Nr.›</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6">
            <a:lumMod val="50000"/>
          </a:schemeClr>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rgbClr val="FFFF00"/>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Calibri" pitchFamily="34" charset="0"/>
              </a:defRPr>
            </a:lvl1pPr>
          </a:lstStyle>
          <a:p>
            <a:r>
              <a:rPr lang="en-US" dirty="0" smtClean="0"/>
              <a:t>Click to edit Master title style</a:t>
            </a:r>
            <a:endParaRPr lang="en-US" dirty="0"/>
          </a:p>
        </p:txBody>
      </p:sp>
      <p:sp>
        <p:nvSpPr>
          <p:cNvPr id="7" name="Slide Number Placeholder 15"/>
          <p:cNvSpPr>
            <a:spLocks noGrp="1"/>
          </p:cNvSpPr>
          <p:nvPr>
            <p:ph type="sldNum" sz="quarter" idx="10"/>
          </p:nvPr>
        </p:nvSpPr>
        <p:spPr/>
        <p:txBody>
          <a:bodyPr/>
          <a:lstStyle>
            <a:lvl1pPr>
              <a:defRPr/>
            </a:lvl1pPr>
          </a:lstStyle>
          <a:p>
            <a:pPr>
              <a:defRPr/>
            </a:pPr>
            <a:fld id="{02F493C1-911B-447A-976A-C8B89E6242D9}" type="slidenum">
              <a:rPr lang="en-US"/>
              <a:pPr>
                <a:defRPr/>
              </a:pPr>
              <a:t>‹Nr.›</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6">
            <a:lumMod val="50000"/>
          </a:schemeClr>
        </a:solidFill>
        <a:effectLst/>
      </p:bgPr>
    </p:bg>
    <p:spTree>
      <p:nvGrpSpPr>
        <p:cNvPr id="1" name=""/>
        <p:cNvGrpSpPr/>
        <p:nvPr/>
      </p:nvGrpSpPr>
      <p:grpSpPr>
        <a:xfrm>
          <a:off x="0" y="0"/>
          <a:ext cx="0" cy="0"/>
          <a:chOff x="0" y="0"/>
          <a:chExt cx="0" cy="0"/>
        </a:xfrm>
      </p:grpSpPr>
      <p:pic>
        <p:nvPicPr>
          <p:cNvPr id="4" name="Picture 43" descr="R:\PPUSER\Clipart\ML images\nsf4c.gif"/>
          <p:cNvPicPr>
            <a:picLocks noChangeAspect="1" noChangeArrowheads="1"/>
          </p:cNvPicPr>
          <p:nvPr userDrawn="1"/>
        </p:nvPicPr>
        <p:blipFill>
          <a:blip r:embed="rId3"/>
          <a:srcRect/>
          <a:stretch>
            <a:fillRect/>
          </a:stretch>
        </p:blipFill>
        <p:spPr bwMode="auto">
          <a:xfrm>
            <a:off x="0" y="0"/>
            <a:ext cx="1143000" cy="1143000"/>
          </a:xfrm>
          <a:prstGeom prst="rect">
            <a:avLst/>
          </a:prstGeom>
          <a:noFill/>
          <a:ln w="9525">
            <a:noFill/>
            <a:miter lim="800000"/>
            <a:headEnd/>
            <a:tailEnd/>
          </a:ln>
        </p:spPr>
      </p:pic>
      <p:sp>
        <p:nvSpPr>
          <p:cNvPr id="9" name="Content Placeholder 8"/>
          <p:cNvSpPr>
            <a:spLocks noGrp="1"/>
          </p:cNvSpPr>
          <p:nvPr>
            <p:ph idx="1"/>
          </p:nvPr>
        </p:nvSpPr>
        <p:spPr>
          <a:xfrm>
            <a:off x="457200" y="1524000"/>
            <a:ext cx="8229600" cy="4572000"/>
          </a:xfrm>
        </p:spPr>
        <p:txBody>
          <a:bodyPr/>
          <a:lstStyle>
            <a:lvl1pPr>
              <a:defRPr baseline="0">
                <a:solidFill>
                  <a:schemeClr val="bg1"/>
                </a:solidFill>
                <a:latin typeface="Calibri" pitchFamily="34" charset="0"/>
              </a:defRPr>
            </a:lvl1pPr>
            <a:lvl2pPr>
              <a:defRPr baseline="0">
                <a:solidFill>
                  <a:schemeClr val="bg1"/>
                </a:solidFill>
                <a:latin typeface="Calibri" pitchFamily="34" charset="0"/>
              </a:defRPr>
            </a:lvl2pPr>
            <a:lvl3pPr>
              <a:defRPr baseline="0">
                <a:solidFill>
                  <a:schemeClr val="bg1"/>
                </a:solidFill>
                <a:latin typeface="Calibri" pitchFamily="34" charset="0"/>
              </a:defRPr>
            </a:lvl3pPr>
            <a:lvl4pPr>
              <a:defRPr baseline="0">
                <a:solidFill>
                  <a:schemeClr val="bg1"/>
                </a:solidFill>
                <a:latin typeface="Calibri" pitchFamily="34" charset="0"/>
              </a:defRPr>
            </a:lvl4pPr>
            <a:lvl5pPr>
              <a:defRPr baseline="0">
                <a:solidFill>
                  <a:schemeClr val="bg1"/>
                </a:solidFill>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6"/>
          <p:cNvSpPr>
            <a:spLocks noGrp="1"/>
          </p:cNvSpPr>
          <p:nvPr>
            <p:ph type="title"/>
          </p:nvPr>
        </p:nvSpPr>
        <p:spPr>
          <a:xfrm>
            <a:off x="1219200" y="152400"/>
            <a:ext cx="7467600" cy="1219200"/>
          </a:xfrm>
        </p:spPr>
        <p:txBody>
          <a:bodyPr rtlCol="0"/>
          <a:lstStyle>
            <a:lvl1pPr>
              <a:defRPr baseline="0">
                <a:solidFill>
                  <a:srgbClr val="FFFF00"/>
                </a:solidFill>
                <a:latin typeface="Calibri" pitchFamily="34" charset="0"/>
              </a:defRPr>
            </a:lvl1pPr>
          </a:lstStyle>
          <a:p>
            <a:r>
              <a:rPr lang="en-US" dirty="0" smtClean="0"/>
              <a:t>Click to edit Master title style</a:t>
            </a:r>
            <a:endParaRPr lang="en-US" dirty="0"/>
          </a:p>
        </p:txBody>
      </p:sp>
      <p:sp>
        <p:nvSpPr>
          <p:cNvPr id="5" name="Date Placeholder 13"/>
          <p:cNvSpPr>
            <a:spLocks noGrp="1"/>
          </p:cNvSpPr>
          <p:nvPr>
            <p:ph type="dt" sz="half" idx="10"/>
          </p:nvPr>
        </p:nvSpPr>
        <p:spPr/>
        <p:txBody>
          <a:bodyPr/>
          <a:lstStyle>
            <a:lvl1pPr>
              <a:defRPr/>
            </a:lvl1pPr>
          </a:lstStyle>
          <a:p>
            <a:pPr>
              <a:defRPr/>
            </a:pPr>
            <a:fld id="{C67BCE11-0A6E-466E-B534-15168225064C}" type="datetime1">
              <a:rPr lang="en-US"/>
              <a:pPr>
                <a:defRPr/>
              </a:pPr>
              <a:t>9/28/2010</a:t>
            </a:fld>
            <a:endParaRPr lang="en-US"/>
          </a:p>
        </p:txBody>
      </p:sp>
      <p:sp>
        <p:nvSpPr>
          <p:cNvPr id="6" name="Slide Number Placeholder 14"/>
          <p:cNvSpPr>
            <a:spLocks noGrp="1"/>
          </p:cNvSpPr>
          <p:nvPr>
            <p:ph type="sldNum" sz="quarter" idx="11"/>
          </p:nvPr>
        </p:nvSpPr>
        <p:spPr/>
        <p:txBody>
          <a:bodyPr/>
          <a:lstStyle>
            <a:lvl1pPr algn="ctr">
              <a:defRPr baseline="0" smtClean="0">
                <a:solidFill>
                  <a:schemeClr val="bg1"/>
                </a:solidFill>
              </a:defRPr>
            </a:lvl1pPr>
          </a:lstStyle>
          <a:p>
            <a:pPr>
              <a:defRPr/>
            </a:pPr>
            <a:fld id="{BD5FCB71-6E19-4151-80CE-6C5C683732CD}" type="slidenum">
              <a:rPr lang="en-US"/>
              <a:pPr>
                <a:defRPr/>
              </a:pPr>
              <a:t>‹Nr.›</a:t>
            </a:fld>
            <a:endParaRPr lang="en-US" dirty="0"/>
          </a:p>
        </p:txBody>
      </p:sp>
      <p:sp>
        <p:nvSpPr>
          <p:cNvPr id="7" name="Footer Placeholder 15"/>
          <p:cNvSpPr>
            <a:spLocks noGrp="1"/>
          </p:cNvSpPr>
          <p:nvPr>
            <p:ph type="ftr" sz="quarter" idx="12"/>
          </p:nvPr>
        </p:nvSpPr>
        <p:spPr/>
        <p:txBody>
          <a:bodyPr/>
          <a:lstStyle>
            <a:lvl1pPr>
              <a:defRPr/>
            </a:lvl1pPr>
          </a:lstStyle>
          <a:p>
            <a:pPr>
              <a:defRPr/>
            </a:pPr>
            <a:r>
              <a:rPr lang="en-US"/>
              <a:t>Coles - MREFC</a:t>
            </a:r>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B1D837-CE78-40EF-B4CF-79C79B15E9BD}" type="datetime1">
              <a:rPr lang="en-US"/>
              <a:pPr>
                <a:defRPr/>
              </a:pPr>
              <a:t>9/28/2010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Coles - MREFC</a:t>
            </a:r>
          </a:p>
        </p:txBody>
      </p:sp>
      <p:sp>
        <p:nvSpPr>
          <p:cNvPr id="7" name="Slide Number Placeholder 5"/>
          <p:cNvSpPr>
            <a:spLocks noGrp="1"/>
          </p:cNvSpPr>
          <p:nvPr>
            <p:ph type="sldNum" sz="quarter" idx="12"/>
          </p:nvPr>
        </p:nvSpPr>
        <p:spPr/>
        <p:txBody>
          <a:bodyPr/>
          <a:lstStyle>
            <a:lvl1pPr>
              <a:defRPr/>
            </a:lvl1pPr>
          </a:lstStyle>
          <a:p>
            <a:pPr>
              <a:defRPr/>
            </a:pPr>
            <a:fld id="{E7293C53-5E67-4FDC-8F67-2A5A3E13B5C8}" type="slidenum">
              <a:rPr lang="en-US"/>
              <a:pPr>
                <a:defRPr/>
              </a:pPr>
              <a:t>‹Nr.›</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B717FAB4-16F1-4935-B482-0ABD3374F05F}" type="datetime1">
              <a:rPr lang="en-US"/>
              <a:pPr>
                <a:defRPr/>
              </a:pPr>
              <a:t>9/28/2010</a:t>
            </a:fld>
            <a:endParaRPr lang="en-US"/>
          </a:p>
        </p:txBody>
      </p:sp>
      <p:sp>
        <p:nvSpPr>
          <p:cNvPr id="6" name="Footer Placeholder 9"/>
          <p:cNvSpPr>
            <a:spLocks noGrp="1"/>
          </p:cNvSpPr>
          <p:nvPr>
            <p:ph type="ftr" sz="quarter" idx="11"/>
          </p:nvPr>
        </p:nvSpPr>
        <p:spPr/>
        <p:txBody>
          <a:bodyPr/>
          <a:lstStyle>
            <a:lvl1pPr>
              <a:defRPr/>
            </a:lvl1pPr>
          </a:lstStyle>
          <a:p>
            <a:pPr>
              <a:defRPr/>
            </a:pPr>
            <a:r>
              <a:rPr lang="en-US"/>
              <a:t>Coles - MREFC</a:t>
            </a:r>
          </a:p>
        </p:txBody>
      </p:sp>
      <p:sp>
        <p:nvSpPr>
          <p:cNvPr id="7" name="Slide Number Placeholder 21"/>
          <p:cNvSpPr>
            <a:spLocks noGrp="1"/>
          </p:cNvSpPr>
          <p:nvPr>
            <p:ph type="sldNum" sz="quarter" idx="12"/>
          </p:nvPr>
        </p:nvSpPr>
        <p:spPr/>
        <p:txBody>
          <a:bodyPr/>
          <a:lstStyle>
            <a:lvl1pPr>
              <a:defRPr/>
            </a:lvl1pPr>
          </a:lstStyle>
          <a:p>
            <a:pPr>
              <a:defRPr/>
            </a:pPr>
            <a:fld id="{CEBEC8F1-58D9-4DC4-93F9-6F6A2E6F2C5B}" type="slidenum">
              <a:rPr lang="en-US"/>
              <a:pPr>
                <a:defRPr/>
              </a:pPr>
              <a:t>‹Nr.›</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8799F103-2875-4A24-971A-FEB84521D2EA}" type="slidenum">
              <a:rPr lang="en-US"/>
              <a:pPr>
                <a:defRPr/>
              </a:pPr>
              <a:t>‹Nr.›</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a:t>Coles - MREFC</a:t>
            </a:r>
          </a:p>
        </p:txBody>
      </p:sp>
      <p:sp>
        <p:nvSpPr>
          <p:cNvPr id="11" name="Date Placeholder 6"/>
          <p:cNvSpPr>
            <a:spLocks noGrp="1"/>
          </p:cNvSpPr>
          <p:nvPr>
            <p:ph type="dt" sz="half" idx="12"/>
          </p:nvPr>
        </p:nvSpPr>
        <p:spPr/>
        <p:txBody>
          <a:bodyPr/>
          <a:lstStyle>
            <a:lvl1pPr>
              <a:defRPr/>
            </a:lvl1pPr>
          </a:lstStyle>
          <a:p>
            <a:pPr>
              <a:defRPr/>
            </a:pPr>
            <a:fld id="{F5A4B7CE-90A5-43B5-86E6-6ADFA641FB38}" type="datetime1">
              <a:rPr lang="en-US"/>
              <a:pPr>
                <a:defRPr/>
              </a:pPr>
              <a:t>9/28/2010</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F68BCDF7-4267-4DED-B941-DBC9B9482759}" type="datetime1">
              <a:rPr lang="en-US"/>
              <a:pPr>
                <a:defRPr/>
              </a:pPr>
              <a:t>9/28/2010</a:t>
            </a:fld>
            <a:endParaRPr lang="en-US"/>
          </a:p>
        </p:txBody>
      </p:sp>
      <p:sp>
        <p:nvSpPr>
          <p:cNvPr id="4" name="Footer Placeholder 9"/>
          <p:cNvSpPr>
            <a:spLocks noGrp="1"/>
          </p:cNvSpPr>
          <p:nvPr>
            <p:ph type="ftr" sz="quarter" idx="11"/>
          </p:nvPr>
        </p:nvSpPr>
        <p:spPr/>
        <p:txBody>
          <a:bodyPr/>
          <a:lstStyle>
            <a:lvl1pPr>
              <a:defRPr/>
            </a:lvl1pPr>
          </a:lstStyle>
          <a:p>
            <a:pPr>
              <a:defRPr/>
            </a:pPr>
            <a:r>
              <a:rPr lang="en-US"/>
              <a:t>Coles - MREFC</a:t>
            </a:r>
          </a:p>
        </p:txBody>
      </p:sp>
      <p:sp>
        <p:nvSpPr>
          <p:cNvPr id="5" name="Slide Number Placeholder 21"/>
          <p:cNvSpPr>
            <a:spLocks noGrp="1"/>
          </p:cNvSpPr>
          <p:nvPr>
            <p:ph type="sldNum" sz="quarter" idx="12"/>
          </p:nvPr>
        </p:nvSpPr>
        <p:spPr/>
        <p:txBody>
          <a:bodyPr/>
          <a:lstStyle>
            <a:lvl1pPr>
              <a:defRPr/>
            </a:lvl1pPr>
          </a:lstStyle>
          <a:p>
            <a:pPr>
              <a:defRPr/>
            </a:pPr>
            <a:fld id="{E5D9D650-DDA2-4996-965E-28C826AC3CF2}" type="slidenum">
              <a:rPr lang="en-US"/>
              <a:pPr>
                <a:defRPr/>
              </a:pPr>
              <a:t>‹Nr.›</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E2DE6D2A-A6E1-410A-AD44-5476AF970766}" type="datetime1">
              <a:rPr lang="en-US"/>
              <a:pPr>
                <a:defRPr/>
              </a:pPr>
              <a:t>9/28/2010</a:t>
            </a:fld>
            <a:endParaRPr lang="en-US"/>
          </a:p>
        </p:txBody>
      </p:sp>
      <p:sp>
        <p:nvSpPr>
          <p:cNvPr id="3" name="Footer Placeholder 9"/>
          <p:cNvSpPr>
            <a:spLocks noGrp="1"/>
          </p:cNvSpPr>
          <p:nvPr>
            <p:ph type="ftr" sz="quarter" idx="11"/>
          </p:nvPr>
        </p:nvSpPr>
        <p:spPr/>
        <p:txBody>
          <a:bodyPr/>
          <a:lstStyle>
            <a:lvl1pPr>
              <a:defRPr/>
            </a:lvl1pPr>
          </a:lstStyle>
          <a:p>
            <a:pPr>
              <a:defRPr/>
            </a:pPr>
            <a:r>
              <a:rPr lang="en-US"/>
              <a:t>Coles - MREFC</a:t>
            </a:r>
          </a:p>
        </p:txBody>
      </p:sp>
      <p:sp>
        <p:nvSpPr>
          <p:cNvPr id="4" name="Slide Number Placeholder 21"/>
          <p:cNvSpPr>
            <a:spLocks noGrp="1"/>
          </p:cNvSpPr>
          <p:nvPr>
            <p:ph type="sldNum" sz="quarter" idx="12"/>
          </p:nvPr>
        </p:nvSpPr>
        <p:spPr/>
        <p:txBody>
          <a:bodyPr/>
          <a:lstStyle>
            <a:lvl1pPr>
              <a:defRPr/>
            </a:lvl1pPr>
          </a:lstStyle>
          <a:p>
            <a:pPr>
              <a:defRPr/>
            </a:pPr>
            <a:fld id="{7239ACA4-1750-4663-A8D3-2CC803F30360}"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F25C3B-837C-450E-9FA0-417D429AA9CD}" type="datetime1">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Coles - MREFC</a:t>
            </a:r>
          </a:p>
        </p:txBody>
      </p:sp>
      <p:sp>
        <p:nvSpPr>
          <p:cNvPr id="6" name="Slide Number Placeholder 5"/>
          <p:cNvSpPr>
            <a:spLocks noGrp="1"/>
          </p:cNvSpPr>
          <p:nvPr>
            <p:ph type="sldNum" sz="quarter" idx="12"/>
          </p:nvPr>
        </p:nvSpPr>
        <p:spPr/>
        <p:txBody>
          <a:bodyPr/>
          <a:lstStyle>
            <a:lvl1pPr>
              <a:defRPr/>
            </a:lvl1pPr>
          </a:lstStyle>
          <a:p>
            <a:pPr>
              <a:defRPr/>
            </a:pPr>
            <a:fld id="{8CDD0162-D01B-4BB2-905F-8DAA9A576399}" type="slidenum">
              <a:rPr lang="en-US"/>
              <a:pPr>
                <a:defRPr/>
              </a:pPr>
              <a:t>‹Nr.›</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D7B86115-63D1-4CA9-B1D2-DE1A1C68B338}" type="datetime1">
              <a:rPr lang="en-US"/>
              <a:pPr>
                <a:defRPr/>
              </a:pPr>
              <a:t>9/28/2010</a:t>
            </a:fld>
            <a:endParaRPr lang="en-US"/>
          </a:p>
        </p:txBody>
      </p:sp>
      <p:sp>
        <p:nvSpPr>
          <p:cNvPr id="6" name="Slide Number Placeholder 8"/>
          <p:cNvSpPr>
            <a:spLocks noGrp="1"/>
          </p:cNvSpPr>
          <p:nvPr>
            <p:ph type="sldNum" sz="quarter" idx="11"/>
          </p:nvPr>
        </p:nvSpPr>
        <p:spPr/>
        <p:txBody>
          <a:bodyPr/>
          <a:lstStyle>
            <a:lvl1pPr>
              <a:defRPr/>
            </a:lvl1pPr>
          </a:lstStyle>
          <a:p>
            <a:pPr>
              <a:defRPr/>
            </a:pPr>
            <a:fld id="{A570D28F-4F8D-404D-9561-468D4D01D945}" type="slidenum">
              <a:rPr lang="en-US"/>
              <a:pPr>
                <a:defRPr/>
              </a:pPr>
              <a:t>‹Nr.›</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a:t>Coles - MREFC</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3904827D-D317-47B0-9560-8E6D806B9F42}" type="datetime1">
              <a:rPr lang="en-US"/>
              <a:pPr>
                <a:defRPr/>
              </a:pPr>
              <a:t>9/28/2010</a:t>
            </a:fld>
            <a:endParaRPr lang="en-US"/>
          </a:p>
        </p:txBody>
      </p:sp>
      <p:sp>
        <p:nvSpPr>
          <p:cNvPr id="6" name="Slide Number Placeholder 8"/>
          <p:cNvSpPr>
            <a:spLocks noGrp="1"/>
          </p:cNvSpPr>
          <p:nvPr>
            <p:ph type="sldNum" sz="quarter" idx="11"/>
          </p:nvPr>
        </p:nvSpPr>
        <p:spPr/>
        <p:txBody>
          <a:bodyPr/>
          <a:lstStyle>
            <a:lvl1pPr>
              <a:defRPr/>
            </a:lvl1pPr>
          </a:lstStyle>
          <a:p>
            <a:pPr>
              <a:defRPr/>
            </a:pPr>
            <a:fld id="{29CBF389-845D-43D0-BE2F-1D1F5F7ED2AE}" type="slidenum">
              <a:rPr lang="en-US"/>
              <a:pPr>
                <a:defRPr/>
              </a:pPr>
              <a:t>‹Nr.›</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a:t>Coles - MREFC</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B55D921-4C76-41D2-AA55-37DC3B7066C6}" type="datetime1">
              <a:rPr lang="en-US"/>
              <a:pPr>
                <a:defRPr/>
              </a:pPr>
              <a:t>9/28/2010</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a:t>Coles - MREFC</a:t>
            </a:r>
          </a:p>
        </p:txBody>
      </p:sp>
      <p:sp>
        <p:nvSpPr>
          <p:cNvPr id="6" name="Slide Number Placeholder 21"/>
          <p:cNvSpPr>
            <a:spLocks noGrp="1"/>
          </p:cNvSpPr>
          <p:nvPr>
            <p:ph type="sldNum" sz="quarter" idx="12"/>
          </p:nvPr>
        </p:nvSpPr>
        <p:spPr/>
        <p:txBody>
          <a:bodyPr/>
          <a:lstStyle>
            <a:lvl1pPr>
              <a:defRPr/>
            </a:lvl1pPr>
          </a:lstStyle>
          <a:p>
            <a:pPr>
              <a:defRPr/>
            </a:pPr>
            <a:fld id="{69CDBEE8-0D20-4EB5-AE60-3CB1D595A460}" type="slidenum">
              <a:rPr lang="en-US"/>
              <a:pPr>
                <a:defRPr/>
              </a:pPr>
              <a:t>‹Nr.›</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B33A32D-CC8B-4C70-8970-9424CD0D2C64}" type="datetime1">
              <a:rPr lang="en-US"/>
              <a:pPr>
                <a:defRPr/>
              </a:pPr>
              <a:t>9/28/2010</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a:t>Coles - MREFC</a:t>
            </a:r>
          </a:p>
        </p:txBody>
      </p:sp>
      <p:sp>
        <p:nvSpPr>
          <p:cNvPr id="6" name="Slide Number Placeholder 21"/>
          <p:cNvSpPr>
            <a:spLocks noGrp="1"/>
          </p:cNvSpPr>
          <p:nvPr>
            <p:ph type="sldNum" sz="quarter" idx="12"/>
          </p:nvPr>
        </p:nvSpPr>
        <p:spPr/>
        <p:txBody>
          <a:bodyPr/>
          <a:lstStyle>
            <a:lvl1pPr>
              <a:defRPr/>
            </a:lvl1pPr>
          </a:lstStyle>
          <a:p>
            <a:pPr>
              <a:defRPr/>
            </a:pPr>
            <a:fld id="{52E3CC19-D65C-4812-BFAE-E0668C678752}"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B382C52-45D8-460F-92DF-8C256973AC1A}" type="datetime1">
              <a:rPr lang="en-US"/>
              <a:pPr>
                <a:defRPr/>
              </a:pPr>
              <a:t>9/28/2010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Coles - MREFC</a:t>
            </a:r>
          </a:p>
        </p:txBody>
      </p:sp>
      <p:sp>
        <p:nvSpPr>
          <p:cNvPr id="7" name="Slide Number Placeholder 5"/>
          <p:cNvSpPr>
            <a:spLocks noGrp="1"/>
          </p:cNvSpPr>
          <p:nvPr>
            <p:ph type="sldNum" sz="quarter" idx="12"/>
          </p:nvPr>
        </p:nvSpPr>
        <p:spPr/>
        <p:txBody>
          <a:bodyPr/>
          <a:lstStyle>
            <a:lvl1pPr>
              <a:defRPr/>
            </a:lvl1pPr>
          </a:lstStyle>
          <a:p>
            <a:pPr>
              <a:defRPr/>
            </a:pPr>
            <a:fld id="{85519C25-832B-4730-BFC7-4E35C10560A4}"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0EB9772-7FEC-4FB6-9019-DC1F2949A7F8}" type="datetime1">
              <a:rPr lang="en-US"/>
              <a:pPr>
                <a:defRPr/>
              </a:pPr>
              <a:t>9/28/2010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Coles - MREFC</a:t>
            </a:r>
          </a:p>
        </p:txBody>
      </p:sp>
      <p:sp>
        <p:nvSpPr>
          <p:cNvPr id="9" name="Slide Number Placeholder 5"/>
          <p:cNvSpPr>
            <a:spLocks noGrp="1"/>
          </p:cNvSpPr>
          <p:nvPr>
            <p:ph type="sldNum" sz="quarter" idx="12"/>
          </p:nvPr>
        </p:nvSpPr>
        <p:spPr/>
        <p:txBody>
          <a:bodyPr/>
          <a:lstStyle>
            <a:lvl1pPr>
              <a:defRPr/>
            </a:lvl1pPr>
          </a:lstStyle>
          <a:p>
            <a:pPr>
              <a:defRPr/>
            </a:pPr>
            <a:fld id="{21E575B6-1574-4DE1-AD9F-651363E93A8A}"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214D89-EAC1-4D60-B711-7EEA2D53849A}" type="datetime1">
              <a:rPr lang="en-US"/>
              <a:pPr>
                <a:defRPr/>
              </a:pPr>
              <a:t>9/28/2010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Coles - MREFC</a:t>
            </a:r>
          </a:p>
        </p:txBody>
      </p:sp>
      <p:sp>
        <p:nvSpPr>
          <p:cNvPr id="5" name="Slide Number Placeholder 5"/>
          <p:cNvSpPr>
            <a:spLocks noGrp="1"/>
          </p:cNvSpPr>
          <p:nvPr>
            <p:ph type="sldNum" sz="quarter" idx="12"/>
          </p:nvPr>
        </p:nvSpPr>
        <p:spPr/>
        <p:txBody>
          <a:bodyPr/>
          <a:lstStyle>
            <a:lvl1pPr>
              <a:defRPr/>
            </a:lvl1pPr>
          </a:lstStyle>
          <a:p>
            <a:pPr>
              <a:defRPr/>
            </a:pPr>
            <a:fld id="{782CF5C3-22D9-4327-8856-E43E4E5F2E09}"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8903C5B-C189-4251-B14F-D83E4644529C}" type="datetime1">
              <a:rPr lang="en-US"/>
              <a:pPr>
                <a:defRPr/>
              </a:pPr>
              <a:t>9/28/2010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Coles - MREFC</a:t>
            </a:r>
          </a:p>
        </p:txBody>
      </p:sp>
      <p:sp>
        <p:nvSpPr>
          <p:cNvPr id="4" name="Slide Number Placeholder 5"/>
          <p:cNvSpPr>
            <a:spLocks noGrp="1"/>
          </p:cNvSpPr>
          <p:nvPr>
            <p:ph type="sldNum" sz="quarter" idx="12"/>
          </p:nvPr>
        </p:nvSpPr>
        <p:spPr/>
        <p:txBody>
          <a:bodyPr/>
          <a:lstStyle>
            <a:lvl1pPr>
              <a:defRPr/>
            </a:lvl1pPr>
          </a:lstStyle>
          <a:p>
            <a:pPr>
              <a:defRPr/>
            </a:pPr>
            <a:fld id="{3D104C43-56AA-414A-AC20-F2ED582B603C}"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596FA0-5C52-4A1B-B1AB-F0760162016F}" type="datetime1">
              <a:rPr lang="en-US"/>
              <a:pPr>
                <a:defRPr/>
              </a:pPr>
              <a:t>9/28/2010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Coles - MREFC</a:t>
            </a:r>
          </a:p>
        </p:txBody>
      </p:sp>
      <p:sp>
        <p:nvSpPr>
          <p:cNvPr id="7" name="Slide Number Placeholder 5"/>
          <p:cNvSpPr>
            <a:spLocks noGrp="1"/>
          </p:cNvSpPr>
          <p:nvPr>
            <p:ph type="sldNum" sz="quarter" idx="12"/>
          </p:nvPr>
        </p:nvSpPr>
        <p:spPr/>
        <p:txBody>
          <a:bodyPr/>
          <a:lstStyle>
            <a:lvl1pPr>
              <a:defRPr/>
            </a:lvl1pPr>
          </a:lstStyle>
          <a:p>
            <a:pPr>
              <a:defRPr/>
            </a:pPr>
            <a:fld id="{1C73D83F-73AE-4383-890D-153CD9BAD845}"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E574C4-ABE6-43B0-9E5F-A9E28E5D6117}" type="datetime1">
              <a:rPr lang="en-US"/>
              <a:pPr>
                <a:defRPr/>
              </a:pPr>
              <a:t>9/28/2010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Coles - MREFC</a:t>
            </a:r>
          </a:p>
        </p:txBody>
      </p:sp>
      <p:sp>
        <p:nvSpPr>
          <p:cNvPr id="7" name="Slide Number Placeholder 5"/>
          <p:cNvSpPr>
            <a:spLocks noGrp="1"/>
          </p:cNvSpPr>
          <p:nvPr>
            <p:ph type="sldNum" sz="quarter" idx="12"/>
          </p:nvPr>
        </p:nvSpPr>
        <p:spPr/>
        <p:txBody>
          <a:bodyPr/>
          <a:lstStyle>
            <a:lvl1pPr>
              <a:defRPr/>
            </a:lvl1pPr>
          </a:lstStyle>
          <a:p>
            <a:pPr>
              <a:defRPr/>
            </a:pPr>
            <a:fld id="{33CE3D48-F05B-44AD-8A6C-221EE6865269}"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359D9EC-10DE-484A-815A-58D8DBE9FBE3}" type="datetime1">
              <a:rPr lang="en-US"/>
              <a:pPr>
                <a:defRPr/>
              </a:pPr>
              <a:t>9/28/2010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US"/>
              <a:t>Coles - MREFC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46F76F6-19A8-4E7B-A77E-54A057BA3928}"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30" r:id="rId2"/>
    <p:sldLayoutId id="2147483720" r:id="rId3"/>
    <p:sldLayoutId id="2147483719" r:id="rId4"/>
    <p:sldLayoutId id="2147483718" r:id="rId5"/>
    <p:sldLayoutId id="2147483717" r:id="rId6"/>
    <p:sldLayoutId id="2147483716" r:id="rId7"/>
    <p:sldLayoutId id="2147483715" r:id="rId8"/>
    <p:sldLayoutId id="2147483714" r:id="rId9"/>
    <p:sldLayoutId id="2147483713" r:id="rId10"/>
    <p:sldLayoutId id="2147483712"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3321"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FF867D97-BBDA-4A7D-97E5-8746835C115F}" type="datetime1">
              <a:rPr lang="en-US"/>
              <a:pPr>
                <a:defRPr/>
              </a:pPr>
              <a:t>9/28/2010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r>
              <a:rPr lang="en-US"/>
              <a:t>Coles - MREFC</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C519622A-5E16-4024-BDF4-EE287F5EBEA5}" type="slidenum">
              <a:rPr lang="en-US"/>
              <a:pPr>
                <a:defRPr/>
              </a:pPr>
              <a:t>‹Nr.›</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24" r:id="rId4"/>
    <p:sldLayoutId id="2147483734" r:id="rId5"/>
    <p:sldLayoutId id="2147483735" r:id="rId6"/>
    <p:sldLayoutId id="2147483736" r:id="rId7"/>
    <p:sldLayoutId id="2147483737" r:id="rId8"/>
    <p:sldLayoutId id="2147483738" r:id="rId9"/>
    <p:sldLayoutId id="2147483723" r:id="rId10"/>
    <p:sldLayoutId id="2147483722" r:id="rId11"/>
  </p:sldLayoutIdLst>
  <p:hf hdr="0" ftr="0" dt="0"/>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5602"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AA75C809-BA9C-4025-A8C8-9B3149A0AC39}" type="datetime1">
              <a:rPr lang="en-US"/>
              <a:pPr>
                <a:defRPr/>
              </a:pPr>
              <a:t>9/28/2010</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r>
              <a:rPr lang="en-US"/>
              <a:t>Coles - MREFC</a:t>
            </a: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E1ED2AFC-DB55-45FE-B59F-D1B6A759FF1F}" type="slidenum">
              <a:rPr lang="en-US"/>
              <a:pPr>
                <a:defRPr/>
              </a:pPr>
              <a:t>‹Nr.›</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29" r:id="rId4"/>
    <p:sldLayoutId id="2147483742" r:id="rId5"/>
    <p:sldLayoutId id="2147483728" r:id="rId6"/>
    <p:sldLayoutId id="2147483727" r:id="rId7"/>
    <p:sldLayoutId id="2147483743" r:id="rId8"/>
    <p:sldLayoutId id="2147483744" r:id="rId9"/>
    <p:sldLayoutId id="2147483726" r:id="rId10"/>
    <p:sldLayoutId id="2147483725" r:id="rId11"/>
  </p:sldLayoutIdLst>
  <p:hf hdr="0" ftr="0" dt="0"/>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hyperlink" Target="http://www.nsf.gov/publications/pub_summ.jsp?ods_key=lfm" TargetMode="External"/><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hyperlink" Target="http://www.projectscience.org/" TargetMode="External"/><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700463"/>
            <a:ext cx="8305800" cy="1143000"/>
          </a:xfrm>
        </p:spPr>
        <p:txBody>
          <a:bodyPr/>
          <a:lstStyle/>
          <a:p>
            <a:pPr fontAlgn="auto">
              <a:spcAft>
                <a:spcPts val="0"/>
              </a:spcAft>
              <a:buFont typeface="Wingdings 2"/>
              <a:buNone/>
              <a:defRPr/>
            </a:pPr>
            <a:r>
              <a:rPr lang="en-US" sz="2000" dirty="0" smtClean="0"/>
              <a:t>Mark Coles</a:t>
            </a:r>
          </a:p>
          <a:p>
            <a:pPr fontAlgn="auto">
              <a:spcAft>
                <a:spcPts val="0"/>
              </a:spcAft>
              <a:buFont typeface="Wingdings 2"/>
              <a:buNone/>
              <a:defRPr/>
            </a:pPr>
            <a:r>
              <a:rPr lang="en-US" sz="2000" dirty="0" smtClean="0"/>
              <a:t>Deputy Director, Large Facility Projects</a:t>
            </a:r>
          </a:p>
          <a:p>
            <a:pPr fontAlgn="auto">
              <a:spcAft>
                <a:spcPts val="0"/>
              </a:spcAft>
              <a:buFont typeface="Wingdings 2"/>
              <a:buNone/>
              <a:defRPr/>
            </a:pPr>
            <a:r>
              <a:rPr lang="en-US" sz="2000" dirty="0" smtClean="0"/>
              <a:t>Office of Budget, Finance, and Award Management</a:t>
            </a:r>
          </a:p>
          <a:p>
            <a:pPr fontAlgn="auto">
              <a:spcAft>
                <a:spcPts val="0"/>
              </a:spcAft>
              <a:buFont typeface="Wingdings 2"/>
              <a:buNone/>
              <a:defRPr/>
            </a:pPr>
            <a:r>
              <a:rPr lang="en-US" sz="2000" dirty="0" smtClean="0"/>
              <a:t>National Science Foundation</a:t>
            </a:r>
          </a:p>
          <a:p>
            <a:pPr fontAlgn="auto">
              <a:spcAft>
                <a:spcPts val="0"/>
              </a:spcAft>
              <a:buFont typeface="Wingdings 2"/>
              <a:buNone/>
              <a:defRPr/>
            </a:pPr>
            <a:endParaRPr lang="en-US" sz="2000" dirty="0" smtClean="0"/>
          </a:p>
          <a:p>
            <a:pPr fontAlgn="auto">
              <a:spcAft>
                <a:spcPts val="0"/>
              </a:spcAft>
              <a:buFont typeface="Wingdings 2"/>
              <a:buNone/>
              <a:defRPr/>
            </a:pPr>
            <a:r>
              <a:rPr lang="en-US" sz="2000" dirty="0" smtClean="0"/>
              <a:t>October 1, 2010</a:t>
            </a:r>
          </a:p>
          <a:p>
            <a:pPr fontAlgn="auto">
              <a:spcAft>
                <a:spcPts val="0"/>
              </a:spcAft>
              <a:buFont typeface="Wingdings 2"/>
              <a:buNone/>
              <a:defRPr/>
            </a:pPr>
            <a:endParaRPr lang="en-US" dirty="0"/>
          </a:p>
        </p:txBody>
      </p:sp>
      <p:sp>
        <p:nvSpPr>
          <p:cNvPr id="2" name="Title 1"/>
          <p:cNvSpPr>
            <a:spLocks noGrp="1"/>
          </p:cNvSpPr>
          <p:nvPr>
            <p:ph type="ctrTitle"/>
          </p:nvPr>
        </p:nvSpPr>
        <p:spPr/>
        <p:txBody>
          <a:bodyPr>
            <a:normAutofit/>
          </a:bodyPr>
          <a:lstStyle/>
          <a:p>
            <a:pPr fontAlgn="auto">
              <a:spcAft>
                <a:spcPts val="0"/>
              </a:spcAft>
              <a:defRPr/>
            </a:pPr>
            <a:r>
              <a:rPr smtClean="0"/>
              <a:t>NSF Research Infrastructure Development</a:t>
            </a:r>
            <a:endParaRPr/>
          </a:p>
        </p:txBody>
      </p:sp>
      <p:pic>
        <p:nvPicPr>
          <p:cNvPr id="38915" name="Picture 43" descr="R:\PPUSER\Clipart\ML images\nsf4c.gif"/>
          <p:cNvPicPr>
            <a:picLocks noChangeAspect="1" noChangeArrowheads="1"/>
          </p:cNvPicPr>
          <p:nvPr/>
        </p:nvPicPr>
        <p:blipFill>
          <a:blip r:embed="rId3"/>
          <a:srcRect/>
          <a:stretch>
            <a:fillRect/>
          </a:stretch>
        </p:blipFill>
        <p:spPr bwMode="auto">
          <a:xfrm>
            <a:off x="4038600" y="533400"/>
            <a:ext cx="1143000" cy="114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ontent Placeholder 4"/>
          <p:cNvSpPr>
            <a:spLocks noGrp="1"/>
          </p:cNvSpPr>
          <p:nvPr>
            <p:ph idx="1"/>
          </p:nvPr>
        </p:nvSpPr>
        <p:spPr/>
        <p:txBody>
          <a:bodyPr/>
          <a:lstStyle/>
          <a:p>
            <a:r>
              <a:rPr lang="en-US" smtClean="0"/>
              <a:t>NSF Large Facility Manual:</a:t>
            </a:r>
          </a:p>
          <a:p>
            <a:pPr lvl="1"/>
            <a:r>
              <a:rPr lang="en-US" smtClean="0">
                <a:hlinkClick r:id="rId3"/>
              </a:rPr>
              <a:t>http://www.nsf.gov/publications/pub_summ.jsp?ods_key=lfm</a:t>
            </a:r>
            <a:endParaRPr lang="en-US" smtClean="0"/>
          </a:p>
          <a:p>
            <a:r>
              <a:rPr lang="en-US" smtClean="0"/>
              <a:t>Describes process steps and expectations in detail, and coordination of processes for:</a:t>
            </a:r>
          </a:p>
          <a:p>
            <a:pPr lvl="1"/>
            <a:r>
              <a:rPr lang="en-US" smtClean="0"/>
              <a:t>project development by community </a:t>
            </a:r>
          </a:p>
          <a:p>
            <a:pPr lvl="1"/>
            <a:r>
              <a:rPr lang="en-US" smtClean="0"/>
              <a:t>oversight and review within NSF</a:t>
            </a:r>
          </a:p>
          <a:p>
            <a:pPr lvl="1"/>
            <a:r>
              <a:rPr lang="en-US" smtClean="0"/>
              <a:t>budget development, request, appropriation, and obligation process.</a:t>
            </a:r>
          </a:p>
        </p:txBody>
      </p:sp>
      <p:sp>
        <p:nvSpPr>
          <p:cNvPr id="57346" name="Slide Number Placeholder 2"/>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414872D9-B8C0-49F9-B245-883A04C79871}" type="slidenum">
              <a:rPr lang="en-US"/>
              <a:pPr fontAlgn="base">
                <a:spcBef>
                  <a:spcPct val="0"/>
                </a:spcBef>
                <a:spcAft>
                  <a:spcPct val="0"/>
                </a:spcAft>
              </a:pPr>
              <a:t>10</a:t>
            </a:fld>
            <a:endParaRPr lang="en-US"/>
          </a:p>
        </p:txBody>
      </p:sp>
      <p:sp>
        <p:nvSpPr>
          <p:cNvPr id="4" name="Title 3"/>
          <p:cNvSpPr>
            <a:spLocks noGrp="1"/>
          </p:cNvSpPr>
          <p:nvPr>
            <p:ph type="title"/>
          </p:nvPr>
        </p:nvSpPr>
        <p:spPr/>
        <p:txBody>
          <a:bodyPr/>
          <a:lstStyle/>
          <a:p>
            <a:pPr fontAlgn="auto">
              <a:spcAft>
                <a:spcPts val="0"/>
              </a:spcAft>
              <a:defRPr/>
            </a:pPr>
            <a:r>
              <a:rPr dirty="0" smtClean="0"/>
              <a:t>Details of the NSF’s MREFC Process</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Content Placeholder 2"/>
          <p:cNvSpPr>
            <a:spLocks noGrp="1"/>
          </p:cNvSpPr>
          <p:nvPr>
            <p:ph idx="1"/>
          </p:nvPr>
        </p:nvSpPr>
        <p:spPr/>
        <p:txBody>
          <a:bodyPr/>
          <a:lstStyle/>
          <a:p>
            <a:r>
              <a:rPr lang="en-US" smtClean="0"/>
              <a:t>International partnerships have an intrinsic overhead cost that must be recognized</a:t>
            </a:r>
          </a:p>
          <a:p>
            <a:r>
              <a:rPr lang="en-US" smtClean="0"/>
              <a:t>Partnership agreements are founded on good will – structure must be carefully planned to align interests to avoid destabilizing collaboration</a:t>
            </a:r>
          </a:p>
          <a:p>
            <a:r>
              <a:rPr lang="en-US" smtClean="0"/>
              <a:t>Synchronizing development process when there are other partners or potential partners</a:t>
            </a:r>
          </a:p>
          <a:p>
            <a:r>
              <a:rPr lang="en-US" smtClean="0"/>
              <a:t>Exercising stewardship/oversight over US-funded scope in a complex environment</a:t>
            </a:r>
          </a:p>
          <a:p>
            <a:r>
              <a:rPr lang="en-US" smtClean="0"/>
              <a:t>Defining the appropriate governance model</a:t>
            </a:r>
          </a:p>
          <a:p>
            <a:endParaRPr lang="en-US" smtClean="0"/>
          </a:p>
        </p:txBody>
      </p:sp>
      <p:sp>
        <p:nvSpPr>
          <p:cNvPr id="59394" name="Slide Number Placeholder 3"/>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D72196EB-BCFB-4D50-BEB6-E6D345BB85CA}" type="slidenum">
              <a:rPr lang="en-US"/>
              <a:pPr fontAlgn="base">
                <a:spcBef>
                  <a:spcPct val="0"/>
                </a:spcBef>
                <a:spcAft>
                  <a:spcPct val="0"/>
                </a:spcAft>
              </a:pPr>
              <a:t>11</a:t>
            </a:fld>
            <a:endParaRPr lang="en-US"/>
          </a:p>
        </p:txBody>
      </p:sp>
      <p:sp>
        <p:nvSpPr>
          <p:cNvPr id="2" name="Title 1"/>
          <p:cNvSpPr>
            <a:spLocks noGrp="1"/>
          </p:cNvSpPr>
          <p:nvPr>
            <p:ph type="title"/>
          </p:nvPr>
        </p:nvSpPr>
        <p:spPr/>
        <p:txBody>
          <a:bodyPr>
            <a:normAutofit fontScale="90000"/>
          </a:bodyPr>
          <a:lstStyle/>
          <a:p>
            <a:pPr fontAlgn="auto">
              <a:spcAft>
                <a:spcPts val="0"/>
              </a:spcAft>
              <a:defRPr/>
            </a:pPr>
            <a:r>
              <a:rPr dirty="0" smtClean="0"/>
              <a:t>Challenges to international collaboration</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74320" indent="-274320" fontAlgn="auto">
              <a:spcAft>
                <a:spcPts val="0"/>
              </a:spcAft>
              <a:buFont typeface="Wingdings 2"/>
              <a:buChar char=""/>
              <a:defRPr/>
            </a:pPr>
            <a:r>
              <a:rPr lang="en-US" dirty="0" smtClean="0"/>
              <a:t>Big projects are inherently part of political dialogue because of the size of projected budgets</a:t>
            </a:r>
          </a:p>
          <a:p>
            <a:pPr marL="1005840" lvl="2" fontAlgn="auto">
              <a:spcAft>
                <a:spcPts val="0"/>
              </a:spcAft>
              <a:buClr>
                <a:schemeClr val="accent2">
                  <a:shade val="50000"/>
                </a:schemeClr>
              </a:buClr>
              <a:buFont typeface="Wingdings 2"/>
              <a:buChar char=""/>
              <a:defRPr/>
            </a:pPr>
            <a:r>
              <a:rPr lang="en-US" dirty="0" smtClean="0"/>
              <a:t>Projects have foundered when political influence has resulted in premature project start with incomplete plans (RSVP, ITER, SSC,…) and there has been painful re-scoping with others (ALMA, SODV…)</a:t>
            </a:r>
          </a:p>
          <a:p>
            <a:pPr marL="1005840" lvl="2" fontAlgn="auto">
              <a:spcAft>
                <a:spcPts val="0"/>
              </a:spcAft>
              <a:buClr>
                <a:schemeClr val="accent2">
                  <a:shade val="50000"/>
                </a:schemeClr>
              </a:buClr>
              <a:buFont typeface="Wingdings 2"/>
              <a:buChar char=""/>
              <a:defRPr/>
            </a:pPr>
            <a:r>
              <a:rPr lang="en-US" dirty="0" smtClean="0"/>
              <a:t>Cost growth between initial designs and FDR costs have sometimes been 2-3 times initial estimates, or more (ALMA, OOI, ARRV…)</a:t>
            </a:r>
          </a:p>
          <a:p>
            <a:pPr marL="274320" indent="-274320" fontAlgn="auto">
              <a:spcAft>
                <a:spcPts val="0"/>
              </a:spcAft>
              <a:buFont typeface="Wingdings 2"/>
              <a:buChar char=""/>
              <a:defRPr/>
            </a:pPr>
            <a:r>
              <a:rPr lang="en-US" sz="2800" dirty="0" smtClean="0"/>
              <a:t>NSF “No cost overrun” policy:</a:t>
            </a:r>
          </a:p>
          <a:p>
            <a:pPr marL="640080" lvl="1" indent="-274320" fontAlgn="auto">
              <a:spcAft>
                <a:spcPts val="0"/>
              </a:spcAft>
              <a:buClr>
                <a:schemeClr val="accent2">
                  <a:shade val="75000"/>
                </a:schemeClr>
              </a:buClr>
              <a:buFont typeface="Wingdings 2"/>
              <a:buChar char=""/>
              <a:defRPr/>
            </a:pPr>
            <a:r>
              <a:rPr lang="en-US" dirty="0" smtClean="0"/>
              <a:t>Requires that the cost estimate  have adequate contingency to cover all foreseeable risks, and any cost increases not covered by contingency be accommodated by scope reduction  </a:t>
            </a:r>
            <a:endParaRPr lang="en-US" i="1" dirty="0" smtClean="0"/>
          </a:p>
          <a:p>
            <a:pPr marL="1005840" lvl="2" fontAlgn="auto">
              <a:spcAft>
                <a:spcPts val="0"/>
              </a:spcAft>
              <a:buClr>
                <a:schemeClr val="accent2">
                  <a:shade val="50000"/>
                </a:schemeClr>
              </a:buClr>
              <a:buFont typeface="Wingdings 2"/>
              <a:buChar char=""/>
              <a:defRPr/>
            </a:pPr>
            <a:endParaRPr lang="en-US" dirty="0" smtClean="0"/>
          </a:p>
        </p:txBody>
      </p:sp>
      <p:sp>
        <p:nvSpPr>
          <p:cNvPr id="61442" name="Slide Number Placeholder 3"/>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9059A005-E4BF-4B3D-B07E-7A8155E599B8}" type="slidenum">
              <a:rPr lang="en-US">
                <a:latin typeface="Calibri" pitchFamily="34" charset="0"/>
              </a:rPr>
              <a:pPr fontAlgn="base">
                <a:spcBef>
                  <a:spcPct val="0"/>
                </a:spcBef>
                <a:spcAft>
                  <a:spcPct val="0"/>
                </a:spcAft>
              </a:pPr>
              <a:t>12</a:t>
            </a:fld>
            <a:endParaRPr lang="en-US">
              <a:latin typeface="Calibri" pitchFamily="34" charset="0"/>
            </a:endParaRPr>
          </a:p>
        </p:txBody>
      </p:sp>
      <p:sp>
        <p:nvSpPr>
          <p:cNvPr id="2" name="Title 1"/>
          <p:cNvSpPr>
            <a:spLocks noGrp="1"/>
          </p:cNvSpPr>
          <p:nvPr>
            <p:ph type="title"/>
          </p:nvPr>
        </p:nvSpPr>
        <p:spPr/>
        <p:txBody>
          <a:bodyPr/>
          <a:lstStyle/>
          <a:p>
            <a:pPr fontAlgn="auto">
              <a:spcAft>
                <a:spcPts val="0"/>
              </a:spcAft>
              <a:defRPr/>
            </a:pPr>
            <a:r>
              <a:rPr dirty="0" smtClean="0"/>
              <a:t>And Still More Challenges: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74320" indent="-274320" fontAlgn="auto">
              <a:spcAft>
                <a:spcPts val="0"/>
              </a:spcAft>
              <a:buFont typeface="Wingdings 2"/>
              <a:buChar char=""/>
              <a:defRPr/>
            </a:pPr>
            <a:r>
              <a:rPr lang="en-US" dirty="0" smtClean="0"/>
              <a:t>US terminology – risk adjusted cost  - not an international practice</a:t>
            </a:r>
          </a:p>
          <a:p>
            <a:pPr marL="274320" indent="-274320" fontAlgn="auto">
              <a:spcAft>
                <a:spcPts val="0"/>
              </a:spcAft>
              <a:buFont typeface="Wingdings 2"/>
              <a:buChar char=""/>
              <a:defRPr/>
            </a:pPr>
            <a:r>
              <a:rPr lang="en-US" dirty="0" smtClean="0"/>
              <a:t>Must be applied to US-funded portion of collaborative project</a:t>
            </a:r>
          </a:p>
          <a:p>
            <a:pPr marL="640080" lvl="1" indent="-274320" fontAlgn="auto">
              <a:spcAft>
                <a:spcPts val="0"/>
              </a:spcAft>
              <a:buClr>
                <a:schemeClr val="accent2">
                  <a:shade val="75000"/>
                </a:schemeClr>
              </a:buClr>
              <a:buFont typeface="Wingdings 2"/>
              <a:buChar char=""/>
              <a:defRPr/>
            </a:pPr>
            <a:r>
              <a:rPr lang="en-US" dirty="0" smtClean="0"/>
              <a:t>Part of the budget needed to accomplish the project</a:t>
            </a:r>
          </a:p>
          <a:p>
            <a:pPr marL="640080" lvl="1" indent="-274320" fontAlgn="auto">
              <a:spcAft>
                <a:spcPts val="0"/>
              </a:spcAft>
              <a:buClr>
                <a:schemeClr val="accent2">
                  <a:shade val="75000"/>
                </a:schemeClr>
              </a:buClr>
              <a:buFont typeface="Wingdings 2"/>
              <a:buChar char=""/>
              <a:defRPr/>
            </a:pPr>
            <a:r>
              <a:rPr lang="en-US" dirty="0" smtClean="0"/>
              <a:t>Held by the project manager</a:t>
            </a:r>
          </a:p>
          <a:p>
            <a:pPr marL="640080" lvl="1" indent="-274320" fontAlgn="auto">
              <a:spcAft>
                <a:spcPts val="0"/>
              </a:spcAft>
              <a:buClr>
                <a:schemeClr val="accent2">
                  <a:shade val="75000"/>
                </a:schemeClr>
              </a:buClr>
              <a:buFont typeface="Wingdings 2"/>
              <a:buChar char=""/>
              <a:defRPr/>
            </a:pPr>
            <a:r>
              <a:rPr lang="en-US" dirty="0" smtClean="0"/>
              <a:t>Pays for known unknowns</a:t>
            </a:r>
          </a:p>
          <a:p>
            <a:pPr marL="274320" indent="-274320" fontAlgn="auto">
              <a:spcAft>
                <a:spcPts val="0"/>
              </a:spcAft>
              <a:buFont typeface="Wingdings 2"/>
              <a:buChar char=""/>
              <a:defRPr/>
            </a:pPr>
            <a:r>
              <a:rPr lang="en-US" dirty="0" smtClean="0"/>
              <a:t>Good experience with this approach – an algorithmic bottom-up assessment of project risk</a:t>
            </a:r>
          </a:p>
          <a:p>
            <a:pPr marL="274320" indent="-274320" fontAlgn="auto">
              <a:spcAft>
                <a:spcPts val="0"/>
              </a:spcAft>
              <a:buFont typeface="Wingdings 2"/>
              <a:buChar char=""/>
              <a:defRPr/>
            </a:pPr>
            <a:r>
              <a:rPr lang="en-US" dirty="0" smtClean="0"/>
              <a:t>Good experience at NSF with PDR and FDR sub-panels that do a complete drill down in several WBS areas to check basis of estimate and overall estimating methodology (ARRV, NEON, OOI..)</a:t>
            </a:r>
          </a:p>
          <a:p>
            <a:pPr marL="274320" indent="-274320" fontAlgn="auto">
              <a:spcAft>
                <a:spcPts val="0"/>
              </a:spcAft>
              <a:buFont typeface="Wingdings 2"/>
              <a:buChar char=""/>
              <a:defRPr/>
            </a:pPr>
            <a:r>
              <a:rPr lang="en-US" dirty="0" smtClean="0"/>
              <a:t>Risk management plan must encapsulate the known-unknowns and translate this risk into budget augmentation</a:t>
            </a:r>
          </a:p>
          <a:p>
            <a:pPr marL="274320" indent="-274320" fontAlgn="auto">
              <a:spcAft>
                <a:spcPts val="0"/>
              </a:spcAft>
              <a:buFont typeface="Wingdings 2"/>
              <a:buNone/>
              <a:defRPr/>
            </a:pPr>
            <a:endParaRPr lang="en-US" dirty="0" smtClean="0"/>
          </a:p>
          <a:p>
            <a:pPr marL="274320" indent="-274320" fontAlgn="auto">
              <a:spcAft>
                <a:spcPts val="0"/>
              </a:spcAft>
              <a:buFont typeface="Wingdings 2"/>
              <a:buChar char=""/>
              <a:defRPr/>
            </a:pPr>
            <a:endParaRPr lang="en-US" dirty="0"/>
          </a:p>
        </p:txBody>
      </p:sp>
      <p:sp>
        <p:nvSpPr>
          <p:cNvPr id="63490" name="Slide Number Placeholder 3"/>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680D83D7-FC39-40B7-976E-EC6C83BC72F2}" type="slidenum">
              <a:rPr lang="en-US"/>
              <a:pPr fontAlgn="base">
                <a:spcBef>
                  <a:spcPct val="0"/>
                </a:spcBef>
                <a:spcAft>
                  <a:spcPct val="0"/>
                </a:spcAft>
              </a:pPr>
              <a:t>13</a:t>
            </a:fld>
            <a:endParaRPr lang="en-US"/>
          </a:p>
        </p:txBody>
      </p:sp>
      <p:sp>
        <p:nvSpPr>
          <p:cNvPr id="2" name="Title 1"/>
          <p:cNvSpPr>
            <a:spLocks noGrp="1"/>
          </p:cNvSpPr>
          <p:nvPr>
            <p:ph type="title"/>
          </p:nvPr>
        </p:nvSpPr>
        <p:spPr/>
        <p:txBody>
          <a:bodyPr/>
          <a:lstStyle/>
          <a:p>
            <a:pPr fontAlgn="auto">
              <a:spcAft>
                <a:spcPts val="0"/>
              </a:spcAft>
              <a:defRPr/>
            </a:pPr>
            <a:r>
              <a:rPr dirty="0" smtClean="0"/>
              <a:t>Budget Contingency</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Content Placeholder 2"/>
          <p:cNvSpPr>
            <a:spLocks noGrp="1"/>
          </p:cNvSpPr>
          <p:nvPr>
            <p:ph idx="1"/>
          </p:nvPr>
        </p:nvSpPr>
        <p:spPr/>
        <p:txBody>
          <a:bodyPr/>
          <a:lstStyle/>
          <a:p>
            <a:r>
              <a:rPr lang="en-US" smtClean="0"/>
              <a:t>Schedule management is an important component of project risk management.</a:t>
            </a:r>
          </a:p>
          <a:p>
            <a:r>
              <a:rPr lang="en-US" smtClean="0"/>
              <a:t>Projects need “industrial strength” project management software tools for creating and managing a resource loaded schedule, and optimizing use of float</a:t>
            </a:r>
          </a:p>
          <a:p>
            <a:r>
              <a:rPr lang="en-US" smtClean="0"/>
              <a:t>Include defined schedule contingency and manage centrally. </a:t>
            </a:r>
          </a:p>
        </p:txBody>
      </p:sp>
      <p:sp>
        <p:nvSpPr>
          <p:cNvPr id="65538" name="Slide Number Placeholder 3"/>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2E501D09-ECD0-4576-B496-86E67EAC6BD7}" type="slidenum">
              <a:rPr lang="en-US"/>
              <a:pPr fontAlgn="base">
                <a:spcBef>
                  <a:spcPct val="0"/>
                </a:spcBef>
                <a:spcAft>
                  <a:spcPct val="0"/>
                </a:spcAft>
              </a:pPr>
              <a:t>14</a:t>
            </a:fld>
            <a:endParaRPr lang="en-US"/>
          </a:p>
        </p:txBody>
      </p:sp>
      <p:sp>
        <p:nvSpPr>
          <p:cNvPr id="2" name="Title 1"/>
          <p:cNvSpPr>
            <a:spLocks noGrp="1"/>
          </p:cNvSpPr>
          <p:nvPr>
            <p:ph type="title"/>
          </p:nvPr>
        </p:nvSpPr>
        <p:spPr/>
        <p:txBody>
          <a:bodyPr>
            <a:normAutofit fontScale="90000"/>
          </a:bodyPr>
          <a:lstStyle/>
          <a:p>
            <a:pPr fontAlgn="auto">
              <a:spcAft>
                <a:spcPts val="0"/>
              </a:spcAft>
              <a:defRPr/>
            </a:pPr>
            <a:r>
              <a:rPr dirty="0" smtClean="0"/>
              <a:t>Schedule and Schedule Contingency</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Content Placeholder 2"/>
          <p:cNvSpPr>
            <a:spLocks noGrp="1"/>
          </p:cNvSpPr>
          <p:nvPr>
            <p:ph idx="1"/>
          </p:nvPr>
        </p:nvSpPr>
        <p:spPr/>
        <p:txBody>
          <a:bodyPr/>
          <a:lstStyle/>
          <a:p>
            <a:r>
              <a:rPr lang="en-US" smtClean="0"/>
              <a:t>Many future projects are so large that they will almost certainly done through interagency, international, and public-private partnerships.</a:t>
            </a:r>
          </a:p>
          <a:p>
            <a:pPr lvl="1"/>
            <a:r>
              <a:rPr lang="en-US" smtClean="0"/>
              <a:t>Projected operations costs are large perturbations on existing budgets</a:t>
            </a:r>
          </a:p>
          <a:p>
            <a:r>
              <a:rPr lang="en-US" smtClean="0"/>
              <a:t>Multiple candidate projects with total project cost estimates $500M </a:t>
            </a:r>
            <a:r>
              <a:rPr lang="en-US" smtClean="0">
                <a:sym typeface="Wingdings" pitchFamily="2" charset="2"/>
              </a:rPr>
              <a:t> </a:t>
            </a:r>
            <a:r>
              <a:rPr lang="en-US" smtClean="0"/>
              <a:t>$1000M+</a:t>
            </a:r>
          </a:p>
          <a:p>
            <a:pPr lvl="1"/>
            <a:r>
              <a:rPr lang="en-US" smtClean="0">
                <a:sym typeface="Wingdings" pitchFamily="2" charset="2"/>
              </a:rPr>
              <a:t>Current Divisional budgets are $250-400M each</a:t>
            </a:r>
          </a:p>
          <a:p>
            <a:pPr lvl="1"/>
            <a:r>
              <a:rPr lang="en-US" smtClean="0">
                <a:sym typeface="Wingdings" pitchFamily="2" charset="2"/>
              </a:rPr>
              <a:t>Current Divisional </a:t>
            </a:r>
            <a:r>
              <a:rPr lang="en-US" u="sng" smtClean="0">
                <a:sym typeface="Wingdings" pitchFamily="2" charset="2"/>
              </a:rPr>
              <a:t>operations</a:t>
            </a:r>
            <a:r>
              <a:rPr lang="en-US" smtClean="0">
                <a:sym typeface="Wingdings" pitchFamily="2" charset="2"/>
              </a:rPr>
              <a:t> budgets ~$50M - $100M+</a:t>
            </a:r>
          </a:p>
          <a:p>
            <a:pPr lvl="1"/>
            <a:r>
              <a:rPr lang="en-US" smtClean="0">
                <a:sym typeface="Wingdings" pitchFamily="2" charset="2"/>
              </a:rPr>
              <a:t>NSF can provide partial support for very large new facilities as one of many funding sources</a:t>
            </a:r>
            <a:endParaRPr lang="en-US" smtClean="0"/>
          </a:p>
        </p:txBody>
      </p:sp>
      <p:sp>
        <p:nvSpPr>
          <p:cNvPr id="67586" name="Slide Number Placeholder 4"/>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1DE67AEA-A264-4828-8A23-264A8E9F8825}" type="slidenum">
              <a:rPr lang="en-US"/>
              <a:pPr fontAlgn="base">
                <a:spcBef>
                  <a:spcPct val="0"/>
                </a:spcBef>
                <a:spcAft>
                  <a:spcPct val="0"/>
                </a:spcAft>
              </a:pPr>
              <a:t>15</a:t>
            </a:fld>
            <a:endParaRPr lang="en-US"/>
          </a:p>
        </p:txBody>
      </p:sp>
      <p:sp>
        <p:nvSpPr>
          <p:cNvPr id="2" name="Title 1"/>
          <p:cNvSpPr>
            <a:spLocks noGrp="1"/>
          </p:cNvSpPr>
          <p:nvPr>
            <p:ph type="title"/>
          </p:nvPr>
        </p:nvSpPr>
        <p:spPr/>
        <p:txBody>
          <a:bodyPr/>
          <a:lstStyle/>
          <a:p>
            <a:pPr fontAlgn="auto">
              <a:spcAft>
                <a:spcPts val="0"/>
              </a:spcAft>
              <a:defRPr/>
            </a:pPr>
            <a:r>
              <a:rPr dirty="0" smtClean="0"/>
              <a:t>Looking forward</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Content Placeholder 2"/>
          <p:cNvSpPr>
            <a:spLocks noGrp="1"/>
          </p:cNvSpPr>
          <p:nvPr>
            <p:ph idx="1"/>
          </p:nvPr>
        </p:nvSpPr>
        <p:spPr/>
        <p:txBody>
          <a:bodyPr/>
          <a:lstStyle/>
          <a:p>
            <a:endParaRPr lang="de-DE" smtClean="0"/>
          </a:p>
        </p:txBody>
      </p:sp>
      <p:sp>
        <p:nvSpPr>
          <p:cNvPr id="69634" name="Slide Number Placeholder 4"/>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50B0C8DC-F2FD-404B-BE82-53C507EA0843}" type="slidenum">
              <a:rPr lang="en-US"/>
              <a:pPr fontAlgn="base">
                <a:spcBef>
                  <a:spcPct val="0"/>
                </a:spcBef>
                <a:spcAft>
                  <a:spcPct val="0"/>
                </a:spcAft>
              </a:pPr>
              <a:t>16</a:t>
            </a:fld>
            <a:endParaRPr lang="en-US"/>
          </a:p>
        </p:txBody>
      </p:sp>
      <p:sp>
        <p:nvSpPr>
          <p:cNvPr id="2" name="Title 1"/>
          <p:cNvSpPr>
            <a:spLocks noGrp="1"/>
          </p:cNvSpPr>
          <p:nvPr>
            <p:ph type="title"/>
          </p:nvPr>
        </p:nvSpPr>
        <p:spPr/>
        <p:txBody>
          <a:bodyPr/>
          <a:lstStyle/>
          <a:p>
            <a:pPr fontAlgn="auto">
              <a:spcAft>
                <a:spcPts val="0"/>
              </a:spcAft>
              <a:defRPr/>
            </a:pPr>
            <a:r>
              <a:rPr dirty="0" smtClean="0"/>
              <a:t>Backup materials</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Content Placeholder 2"/>
          <p:cNvSpPr>
            <a:spLocks noGrp="1"/>
          </p:cNvSpPr>
          <p:nvPr>
            <p:ph idx="1"/>
          </p:nvPr>
        </p:nvSpPr>
        <p:spPr/>
        <p:txBody>
          <a:bodyPr/>
          <a:lstStyle/>
          <a:p>
            <a:r>
              <a:rPr lang="en-US" smtClean="0"/>
              <a:t>For 10 years, NSF has funded a workshop, held about annually, to provide training to community on planning for future infrastructure. Next one is: </a:t>
            </a:r>
          </a:p>
          <a:p>
            <a:pPr lvl="1"/>
            <a:r>
              <a:rPr lang="en-US" smtClean="0"/>
              <a:t>Nov 7-11, Fort Lauderdale</a:t>
            </a:r>
          </a:p>
          <a:p>
            <a:r>
              <a:rPr lang="en-US" smtClean="0"/>
              <a:t>Info at </a:t>
            </a:r>
            <a:br>
              <a:rPr lang="en-US" smtClean="0"/>
            </a:br>
            <a:r>
              <a:rPr lang="en-US" smtClean="0">
                <a:hlinkClick r:id="rId3"/>
              </a:rPr>
              <a:t>http://www.projectscience.org/</a:t>
            </a:r>
            <a:r>
              <a:rPr lang="en-US" smtClean="0"/>
              <a:t/>
            </a:r>
            <a:br>
              <a:rPr lang="en-US" smtClean="0"/>
            </a:br>
            <a:endParaRPr lang="en-US" smtClean="0"/>
          </a:p>
        </p:txBody>
      </p:sp>
      <p:sp>
        <p:nvSpPr>
          <p:cNvPr id="71682" name="Slide Number Placeholder 3"/>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766162AA-92A9-4055-9541-14AD9D2A2D24}" type="slidenum">
              <a:rPr lang="en-US"/>
              <a:pPr fontAlgn="base">
                <a:spcBef>
                  <a:spcPct val="0"/>
                </a:spcBef>
                <a:spcAft>
                  <a:spcPct val="0"/>
                </a:spcAft>
              </a:pPr>
              <a:t>17</a:t>
            </a:fld>
            <a:endParaRPr lang="en-US"/>
          </a:p>
        </p:txBody>
      </p:sp>
      <p:sp>
        <p:nvSpPr>
          <p:cNvPr id="2" name="Title 1"/>
          <p:cNvSpPr>
            <a:spLocks noGrp="1"/>
          </p:cNvSpPr>
          <p:nvPr>
            <p:ph type="title"/>
          </p:nvPr>
        </p:nvSpPr>
        <p:spPr/>
        <p:txBody>
          <a:bodyPr/>
          <a:lstStyle/>
          <a:p>
            <a:pPr fontAlgn="auto">
              <a:spcAft>
                <a:spcPts val="0"/>
              </a:spcAft>
              <a:defRPr/>
            </a:pPr>
            <a:r>
              <a:rPr dirty="0" smtClean="0"/>
              <a:t>Project Science</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4"/>
          <p:cNvSpPr>
            <a:spLocks noGrp="1"/>
          </p:cNvSpPr>
          <p:nvPr>
            <p:ph type="title"/>
          </p:nvPr>
        </p:nvSpPr>
        <p:spPr>
          <a:xfrm>
            <a:off x="457200" y="274638"/>
            <a:ext cx="8229600" cy="715962"/>
          </a:xfrm>
        </p:spPr>
        <p:txBody>
          <a:bodyPr/>
          <a:lstStyle/>
          <a:p>
            <a:r>
              <a:rPr lang="en-US" sz="3200" smtClean="0"/>
              <a:t>MREFC funding in the </a:t>
            </a:r>
            <a:br>
              <a:rPr lang="en-US" sz="3200" smtClean="0"/>
            </a:br>
            <a:r>
              <a:rPr lang="en-US" sz="3200" smtClean="0"/>
              <a:t>FY 2011 Congressional Budget Request</a:t>
            </a:r>
          </a:p>
        </p:txBody>
      </p:sp>
      <p:sp>
        <p:nvSpPr>
          <p:cNvPr id="2" name="Slide Number Placeholder 1"/>
          <p:cNvSpPr>
            <a:spLocks noGrp="1"/>
          </p:cNvSpPr>
          <p:nvPr>
            <p:ph type="sldNum" sz="quarter" idx="12"/>
          </p:nvPr>
        </p:nvSpPr>
        <p:spPr/>
        <p:txBody>
          <a:bodyPr/>
          <a:lstStyle/>
          <a:p>
            <a:pPr>
              <a:defRPr/>
            </a:pPr>
            <a:fld id="{6A7AADD4-4AEA-444C-BC52-7319FE263EF3}" type="slidenum">
              <a:rPr lang="en-US"/>
              <a:pPr>
                <a:defRPr/>
              </a:pPr>
              <a:t>18</a:t>
            </a:fld>
            <a:endParaRPr lang="en-US"/>
          </a:p>
        </p:txBody>
      </p:sp>
      <p:graphicFrame>
        <p:nvGraphicFramePr>
          <p:cNvPr id="8" name="Table 7"/>
          <p:cNvGraphicFramePr>
            <a:graphicFrameLocks noGrp="1"/>
          </p:cNvGraphicFramePr>
          <p:nvPr/>
        </p:nvGraphicFramePr>
        <p:xfrm>
          <a:off x="457200" y="1447800"/>
          <a:ext cx="8153400" cy="4419600"/>
        </p:xfrm>
        <a:graphic>
          <a:graphicData uri="http://schemas.openxmlformats.org/drawingml/2006/table">
            <a:tbl>
              <a:tblPr/>
              <a:tblGrid>
                <a:gridCol w="748782"/>
                <a:gridCol w="748782"/>
                <a:gridCol w="499189"/>
                <a:gridCol w="66106"/>
                <a:gridCol w="707289"/>
                <a:gridCol w="733484"/>
                <a:gridCol w="720387"/>
                <a:gridCol w="720387"/>
                <a:gridCol w="641798"/>
                <a:gridCol w="641798"/>
                <a:gridCol w="641798"/>
                <a:gridCol w="641798"/>
                <a:gridCol w="641798"/>
              </a:tblGrid>
              <a:tr h="273692">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endParaRPr lang="en-US" sz="1200" b="1" i="0" u="none" strike="noStrike" dirty="0">
                        <a:latin typeface="Arial" pitchFamily="34" charset="0"/>
                        <a:cs typeface="Arial" pitchFamily="34" charset="0"/>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gridSpan="9">
                  <a:txBody>
                    <a:bodyPr/>
                    <a:lstStyle/>
                    <a:p>
                      <a:pPr algn="ctr" fontAlgn="b"/>
                      <a:r>
                        <a:rPr lang="en-US" sz="1200" b="1" i="0" u="none" strike="noStrike" dirty="0" smtClean="0">
                          <a:latin typeface="Arial" pitchFamily="34" charset="0"/>
                          <a:cs typeface="Arial" pitchFamily="34" charset="0"/>
                        </a:rPr>
                        <a:t>Millions </a:t>
                      </a:r>
                      <a:r>
                        <a:rPr lang="en-US" sz="1200" b="1" i="0" u="none" strike="noStrike" dirty="0">
                          <a:latin typeface="Arial" pitchFamily="34" charset="0"/>
                          <a:cs typeface="Arial" pitchFamily="34" charset="0"/>
                        </a:rPr>
                        <a:t>of </a:t>
                      </a:r>
                      <a:r>
                        <a:rPr lang="en-US" sz="1200" b="1" i="0" u="none" strike="noStrike" dirty="0" smtClean="0">
                          <a:latin typeface="Arial" pitchFamily="34" charset="0"/>
                          <a:cs typeface="Arial" pitchFamily="34" charset="0"/>
                        </a:rPr>
                        <a:t>Dollars</a:t>
                      </a:r>
                      <a:r>
                        <a:rPr lang="en-US" sz="1200" b="1" i="0" u="none" strike="noStrike" baseline="0" dirty="0" smtClean="0">
                          <a:latin typeface="Arial" pitchFamily="34" charset="0"/>
                          <a:cs typeface="Arial" pitchFamily="34" charset="0"/>
                        </a:rPr>
                        <a:t> in Fiscal Year</a:t>
                      </a:r>
                      <a:endParaRPr lang="en-US" sz="1200" b="1" i="0" u="none" strike="noStrike" dirty="0">
                        <a:latin typeface="Arial" pitchFamily="34" charset="0"/>
                        <a:cs typeface="Arial"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5056">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rowSpan="2">
                  <a:txBody>
                    <a:bodyPr/>
                    <a:lstStyle/>
                    <a:p>
                      <a:pPr algn="ctr" fontAlgn="b"/>
                      <a:r>
                        <a:rPr lang="en-US" sz="1200" b="1" i="0" u="none" strike="noStrike" dirty="0">
                          <a:solidFill>
                            <a:srgbClr val="000000"/>
                          </a:solidFill>
                          <a:latin typeface="Arial" pitchFamily="34" charset="0"/>
                          <a:cs typeface="Arial" pitchFamily="34" charset="0"/>
                        </a:rPr>
                        <a:t>Total Cost, $M</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b"/>
                      <a:r>
                        <a:rPr lang="en-US" sz="1200" b="0" i="0" u="none" strike="noStrike" dirty="0">
                          <a:latin typeface="Arial" pitchFamily="34" charset="0"/>
                          <a:cs typeface="Arial" pitchFamily="34" charset="0"/>
                        </a:rPr>
                        <a:t>Omnibus Actual</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latin typeface="Arial" pitchFamily="34" charset="0"/>
                          <a:cs typeface="Arial" pitchFamily="34" charset="0"/>
                        </a:rPr>
                        <a:t>ARRA Actual</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Arial" pitchFamily="34" charset="0"/>
                          <a:cs typeface="Arial" pitchFamily="34" charset="0"/>
                        </a:rPr>
                        <a:t>Estimate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Arial" pitchFamily="34" charset="0"/>
                          <a:cs typeface="Arial" pitchFamily="34" charset="0"/>
                        </a:rPr>
                        <a:t>Request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Arial" pitchFamily="34" charset="0"/>
                          <a:cs typeface="Arial" pitchFamily="34" charset="0"/>
                        </a:rPr>
                        <a:t>Estimate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Arial" pitchFamily="34" charset="0"/>
                          <a:cs typeface="Arial" pitchFamily="34" charset="0"/>
                        </a:rPr>
                        <a:t>Estimate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Arial" pitchFamily="34" charset="0"/>
                          <a:cs typeface="Arial" pitchFamily="34" charset="0"/>
                        </a:rPr>
                        <a:t>Estimate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Arial" pitchFamily="34" charset="0"/>
                          <a:cs typeface="Arial" pitchFamily="34" charset="0"/>
                        </a:rPr>
                        <a:t>Estimate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Arial" pitchFamily="34" charset="0"/>
                          <a:cs typeface="Arial" pitchFamily="34" charset="0"/>
                        </a:rPr>
                        <a:t>Estimate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304102">
                <a:tc>
                  <a:txBody>
                    <a:bodyPr/>
                    <a:lstStyle/>
                    <a:p>
                      <a:pPr algn="ctr" fontAlgn="b"/>
                      <a:r>
                        <a:rPr lang="en-US" sz="1200" b="1" i="0" u="none" strike="noStrike" dirty="0">
                          <a:solidFill>
                            <a:srgbClr val="000000"/>
                          </a:solidFill>
                          <a:latin typeface="Arial" pitchFamily="34" charset="0"/>
                          <a:cs typeface="Arial" pitchFamily="34" charset="0"/>
                        </a:rPr>
                        <a:t>Sponsor</a:t>
                      </a:r>
                    </a:p>
                  </a:txBody>
                  <a:tcPr marL="0" marR="0" marT="0" marB="0" anchor="b">
                    <a:lnL>
                      <a:noFill/>
                    </a:lnL>
                    <a:lnR>
                      <a:noFill/>
                    </a:lnR>
                    <a:lnT>
                      <a:noFill/>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latin typeface="Arial" pitchFamily="34" charset="0"/>
                          <a:cs typeface="Arial" pitchFamily="34" charset="0"/>
                        </a:rPr>
                        <a:t>Facility</a:t>
                      </a:r>
                    </a:p>
                  </a:txBody>
                  <a:tcPr marL="0" marR="0" marT="0" marB="0" anchor="b">
                    <a:lnL>
                      <a:noFill/>
                    </a:lnL>
                    <a:lnR>
                      <a:noFill/>
                    </a:lnR>
                    <a:lnT>
                      <a:noFill/>
                    </a:lnT>
                    <a:lnB w="25400" cap="flat" cmpd="dbl"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b"/>
                      <a:r>
                        <a:rPr lang="en-US" sz="1200" b="1" i="0" u="none" strike="noStrike" dirty="0" smtClean="0">
                          <a:latin typeface="Arial" pitchFamily="34" charset="0"/>
                          <a:cs typeface="Arial" pitchFamily="34" charset="0"/>
                        </a:rPr>
                        <a:t>2009</a:t>
                      </a:r>
                      <a:endParaRPr lang="en-US" sz="1200" b="1" i="0" u="none" strike="noStrike" dirty="0">
                        <a:latin typeface="Arial" pitchFamily="34" charset="0"/>
                        <a:cs typeface="Arial" pitchFamily="34" charset="0"/>
                      </a:endParaRP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latin typeface="Arial" pitchFamily="34" charset="0"/>
                          <a:cs typeface="Arial" pitchFamily="34" charset="0"/>
                        </a:rPr>
                        <a:t>2009</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a:latin typeface="Arial" pitchFamily="34" charset="0"/>
                          <a:cs typeface="Arial" pitchFamily="34" charset="0"/>
                        </a:rPr>
                        <a:t>2010</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a:latin typeface="Arial" pitchFamily="34" charset="0"/>
                          <a:cs typeface="Arial" pitchFamily="34" charset="0"/>
                        </a:rPr>
                        <a:t>2011</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a:latin typeface="Arial" pitchFamily="34" charset="0"/>
                          <a:cs typeface="Arial" pitchFamily="34" charset="0"/>
                        </a:rPr>
                        <a:t>2012</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a:latin typeface="Arial" pitchFamily="34" charset="0"/>
                          <a:cs typeface="Arial" pitchFamily="34" charset="0"/>
                        </a:rPr>
                        <a:t>2013</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a:latin typeface="Arial" pitchFamily="34" charset="0"/>
                          <a:cs typeface="Arial" pitchFamily="34" charset="0"/>
                        </a:rPr>
                        <a:t>2014</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a:latin typeface="Arial" pitchFamily="34" charset="0"/>
                          <a:cs typeface="Arial" pitchFamily="34" charset="0"/>
                        </a:rPr>
                        <a:t>2015</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a:latin typeface="Arial" pitchFamily="34" charset="0"/>
                          <a:cs typeface="Arial" pitchFamily="34" charset="0"/>
                        </a:rPr>
                        <a:t>2016</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r>
              <a:tr h="385194">
                <a:tc>
                  <a:txBody>
                    <a:bodyPr/>
                    <a:lstStyle/>
                    <a:p>
                      <a:pPr algn="ctr" fontAlgn="ctr"/>
                      <a:r>
                        <a:rPr lang="en-US" sz="1200" b="0" i="0" u="none" strike="noStrike" dirty="0">
                          <a:solidFill>
                            <a:srgbClr val="000000"/>
                          </a:solidFill>
                          <a:latin typeface="Arial" pitchFamily="34" charset="0"/>
                          <a:cs typeface="Arial" pitchFamily="34" charset="0"/>
                        </a:rPr>
                        <a:t>BIO</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Arial" pitchFamily="34" charset="0"/>
                          <a:cs typeface="Arial" pitchFamily="34" charset="0"/>
                        </a:rPr>
                        <a:t>NEON</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smtClean="0">
                          <a:latin typeface="Arial" pitchFamily="34" charset="0"/>
                          <a:cs typeface="Arial" pitchFamily="34" charset="0"/>
                        </a:rPr>
                        <a:t>434</a:t>
                      </a:r>
                      <a:endParaRPr lang="en-US" sz="1200" b="0" i="0" u="none" strike="noStrike" dirty="0">
                        <a:latin typeface="Arial" pitchFamily="34" charset="0"/>
                        <a:cs typeface="Arial" pitchFamily="34" charset="0"/>
                      </a:endParaRP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$20.0</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$87.9</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$101.1</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$103.4</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$86.2</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$32.1</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385194">
                <a:tc rowSpan="2">
                  <a:txBody>
                    <a:bodyPr/>
                    <a:lstStyle/>
                    <a:p>
                      <a:pPr algn="ctr" fontAlgn="ctr"/>
                      <a:r>
                        <a:rPr lang="en-US" sz="1200" b="0" i="0" u="none" strike="noStrike">
                          <a:solidFill>
                            <a:srgbClr val="000000"/>
                          </a:solidFill>
                          <a:latin typeface="Arial" pitchFamily="34" charset="0"/>
                          <a:cs typeface="Arial" pitchFamily="34" charset="0"/>
                        </a:rPr>
                        <a:t>GEO</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Arial" pitchFamily="34" charset="0"/>
                          <a:cs typeface="Arial" pitchFamily="34" charset="0"/>
                        </a:rPr>
                        <a:t>OOI</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Arial" pitchFamily="34" charset="0"/>
                          <a:cs typeface="Arial" pitchFamily="34" charset="0"/>
                        </a:rPr>
                        <a:t>386</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$105.9</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$14.3</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$90.7</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$102.8</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$46.8</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$20.0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385194">
                <a:tc vMerge="1">
                  <a:txBody>
                    <a:bodyPr/>
                    <a:lstStyle/>
                    <a:p>
                      <a:endParaRPr lang="en-US"/>
                    </a:p>
                  </a:txBody>
                  <a:tcPr/>
                </a:tc>
                <a:tc>
                  <a:txBody>
                    <a:bodyPr/>
                    <a:lstStyle/>
                    <a:p>
                      <a:pPr algn="ctr" fontAlgn="ctr"/>
                      <a:r>
                        <a:rPr lang="en-US" sz="1200" b="0" i="0" u="none" strike="noStrike">
                          <a:solidFill>
                            <a:srgbClr val="000000"/>
                          </a:solidFill>
                          <a:latin typeface="Arial" pitchFamily="34" charset="0"/>
                          <a:cs typeface="Arial" pitchFamily="34" charset="0"/>
                        </a:rPr>
                        <a:t>ARRV</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Arial" pitchFamily="34" charset="0"/>
                          <a:cs typeface="Arial" pitchFamily="34" charset="0"/>
                        </a:rPr>
                        <a:t>200</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ctr"/>
                      <a:r>
                        <a:rPr lang="en-US" sz="1200" b="0" i="0" u="none" strike="noStrike" dirty="0">
                          <a:latin typeface="Arial" pitchFamily="34" charset="0"/>
                          <a:cs typeface="Arial" pitchFamily="34" charset="0"/>
                        </a:rPr>
                        <a:t>$14.1</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$148.1</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385194">
                <a:tc rowSpan="3">
                  <a:txBody>
                    <a:bodyPr/>
                    <a:lstStyle/>
                    <a:p>
                      <a:pPr algn="ctr" fontAlgn="ctr"/>
                      <a:r>
                        <a:rPr lang="en-US" sz="1200" b="0" i="0" u="none" strike="noStrike">
                          <a:solidFill>
                            <a:srgbClr val="000000"/>
                          </a:solidFill>
                          <a:latin typeface="Arial" pitchFamily="34" charset="0"/>
                          <a:cs typeface="Arial" pitchFamily="34" charset="0"/>
                        </a:rPr>
                        <a:t>MPS</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Arial" pitchFamily="34" charset="0"/>
                          <a:cs typeface="Arial" pitchFamily="34" charset="0"/>
                        </a:rPr>
                        <a:t>ATST</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Arial" pitchFamily="34" charset="0"/>
                          <a:cs typeface="Arial" pitchFamily="34" charset="0"/>
                        </a:rPr>
                        <a:t>298</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ctr"/>
                      <a:r>
                        <a:rPr lang="en-US" sz="1200" b="0" i="0" u="none" strike="noStrike" dirty="0" smtClean="0">
                          <a:latin typeface="Arial" pitchFamily="34" charset="0"/>
                          <a:cs typeface="Arial" pitchFamily="34" charset="0"/>
                        </a:rPr>
                        <a:t>-</a:t>
                      </a: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smtClean="0">
                          <a:latin typeface="Arial" pitchFamily="34" charset="0"/>
                          <a:cs typeface="Arial" pitchFamily="34" charset="0"/>
                        </a:rPr>
                        <a:t>*see note</a:t>
                      </a:r>
                      <a:endParaRPr lang="en-US" sz="1200" b="0" i="0" u="none" strike="noStrike" dirty="0">
                        <a:latin typeface="Arial" pitchFamily="34" charset="0"/>
                        <a:cs typeface="Arial"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smtClean="0">
                          <a:latin typeface="Arial" pitchFamily="34" charset="0"/>
                          <a:cs typeface="Arial" pitchFamily="34" charset="0"/>
                        </a:rPr>
                        <a:t>$13.0 </a:t>
                      </a:r>
                      <a:endParaRPr lang="en-US" sz="1200" b="0" i="0" u="none" strike="noStrike" dirty="0">
                        <a:latin typeface="Arial" pitchFamily="34" charset="0"/>
                        <a:cs typeface="Arial"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smtClean="0">
                          <a:latin typeface="Arial" pitchFamily="34" charset="0"/>
                          <a:cs typeface="Arial" pitchFamily="34" charset="0"/>
                        </a:rPr>
                        <a:t>$17.0</a:t>
                      </a:r>
                      <a:endParaRPr lang="en-US" sz="1200" b="0" i="0" u="none" strike="noStrike" dirty="0">
                        <a:latin typeface="Arial" pitchFamily="34" charset="0"/>
                        <a:cs typeface="Arial"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smtClean="0">
                          <a:latin typeface="Arial" pitchFamily="34" charset="0"/>
                          <a:cs typeface="Arial" pitchFamily="34" charset="0"/>
                        </a:rPr>
                        <a:t>$20.0</a:t>
                      </a:r>
                      <a:endParaRPr lang="en-US" sz="1200" b="0" i="0" u="none" strike="noStrike" dirty="0">
                        <a:latin typeface="Arial" pitchFamily="34" charset="0"/>
                        <a:cs typeface="Arial"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$20.0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$20.0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$20.0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$20.0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385194">
                <a:tc vMerge="1">
                  <a:txBody>
                    <a:bodyPr/>
                    <a:lstStyle/>
                    <a:p>
                      <a:endParaRPr lang="en-US"/>
                    </a:p>
                  </a:txBody>
                  <a:tcPr/>
                </a:tc>
                <a:tc>
                  <a:txBody>
                    <a:bodyPr/>
                    <a:lstStyle/>
                    <a:p>
                      <a:pPr algn="ctr" fontAlgn="ctr"/>
                      <a:r>
                        <a:rPr lang="en-US" sz="1200" b="0" i="0" u="none" strike="noStrike">
                          <a:solidFill>
                            <a:srgbClr val="000000"/>
                          </a:solidFill>
                          <a:latin typeface="Arial" pitchFamily="34" charset="0"/>
                          <a:cs typeface="Arial" pitchFamily="34" charset="0"/>
                        </a:rPr>
                        <a:t>AdvLIGO</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Arial" pitchFamily="34" charset="0"/>
                          <a:cs typeface="Arial" pitchFamily="34" charset="0"/>
                        </a:rPr>
                        <a:t>205</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l" fontAlgn="b"/>
                      <a:r>
                        <a:rPr lang="en-US" sz="1200" b="0" i="0" u="none" strike="noStrike">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ctr"/>
                      <a:r>
                        <a:rPr lang="en-US" sz="1200" b="0" i="0" u="none" strike="noStrike" dirty="0">
                          <a:latin typeface="Arial" pitchFamily="34" charset="0"/>
                          <a:cs typeface="Arial" pitchFamily="34" charset="0"/>
                        </a:rPr>
                        <a:t>$51.4</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$46.3</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$23.6</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$21.0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$15.2</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$14.9</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385194">
                <a:tc vMerge="1">
                  <a:txBody>
                    <a:bodyPr/>
                    <a:lstStyle/>
                    <a:p>
                      <a:endParaRPr lang="en-US"/>
                    </a:p>
                  </a:txBody>
                  <a:tcPr/>
                </a:tc>
                <a:tc>
                  <a:txBody>
                    <a:bodyPr/>
                    <a:lstStyle/>
                    <a:p>
                      <a:pPr algn="ctr" fontAlgn="ctr"/>
                      <a:r>
                        <a:rPr lang="en-US" sz="1200" b="0" i="0" u="none" strike="noStrike">
                          <a:solidFill>
                            <a:srgbClr val="000000"/>
                          </a:solidFill>
                          <a:latin typeface="Arial" pitchFamily="34" charset="0"/>
                          <a:cs typeface="Arial" pitchFamily="34" charset="0"/>
                        </a:rPr>
                        <a:t>ALMA</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Arial" pitchFamily="34" charset="0"/>
                          <a:cs typeface="Arial" pitchFamily="34" charset="0"/>
                        </a:rPr>
                        <a:t>499</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l" fontAlgn="b"/>
                      <a:r>
                        <a:rPr lang="en-US" sz="1200" b="0" i="0" u="none" strike="noStrike">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ctr"/>
                      <a:r>
                        <a:rPr lang="en-US" sz="1200" b="0" i="0" u="none" strike="noStrike" dirty="0">
                          <a:latin typeface="Arial" pitchFamily="34" charset="0"/>
                          <a:cs typeface="Arial" pitchFamily="34" charset="0"/>
                        </a:rPr>
                        <a:t>$82.3</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$42.8</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$13.9</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$3.0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385194">
                <a:tc>
                  <a:txBody>
                    <a:bodyPr/>
                    <a:lstStyle/>
                    <a:p>
                      <a:pPr algn="ctr" fontAlgn="ctr"/>
                      <a:r>
                        <a:rPr lang="en-US" sz="1200" b="0" i="0" u="none" strike="noStrike">
                          <a:solidFill>
                            <a:srgbClr val="000000"/>
                          </a:solidFill>
                          <a:latin typeface="Arial" pitchFamily="34" charset="0"/>
                          <a:cs typeface="Arial" pitchFamily="34" charset="0"/>
                        </a:rPr>
                        <a:t>MPS/OPP</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Arial" pitchFamily="34" charset="0"/>
                          <a:cs typeface="Arial" pitchFamily="34" charset="0"/>
                        </a:rPr>
                        <a:t>IceCube</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Arial" pitchFamily="34" charset="0"/>
                          <a:cs typeface="Arial" pitchFamily="34" charset="0"/>
                        </a:rPr>
                        <a:t>242</a:t>
                      </a:r>
                    </a:p>
                  </a:txBody>
                  <a:tcPr marL="0" marR="0" marT="0" marB="0" anchor="ctr">
                    <a:lnL>
                      <a:noFill/>
                    </a:lnL>
                    <a:lnR>
                      <a:noFill/>
                    </a:lnR>
                    <a:lnT w="6350" cap="flat" cmpd="sng" algn="ctr">
                      <a:solidFill>
                        <a:srgbClr val="969696"/>
                      </a:solidFill>
                      <a:prstDash val="solid"/>
                      <a:round/>
                      <a:headEnd type="none" w="med" len="med"/>
                      <a:tailEnd type="none" w="med" len="med"/>
                    </a:lnT>
                    <a:lnB w="6350" cap="flat" cmpd="sng" algn="ctr">
                      <a:solidFill>
                        <a:srgbClr val="969696"/>
                      </a:solidFill>
                      <a:prstDash val="solid"/>
                      <a:round/>
                      <a:headEnd type="none" w="med" len="med"/>
                      <a:tailEnd type="none" w="med" len="med"/>
                    </a:lnB>
                    <a:solidFill>
                      <a:srgbClr val="FFFFFF"/>
                    </a:solidFill>
                  </a:tcPr>
                </a:tc>
                <a:tc>
                  <a:txBody>
                    <a:bodyPr/>
                    <a:lstStyle/>
                    <a:p>
                      <a:pPr algn="l" fontAlgn="b"/>
                      <a:r>
                        <a:rPr lang="en-US" sz="1200" b="0" i="0" u="none" strike="noStrike">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ctr"/>
                      <a:r>
                        <a:rPr lang="en-US" sz="1200" b="0" i="0" u="none" strike="noStrike" dirty="0">
                          <a:latin typeface="Arial" pitchFamily="34" charset="0"/>
                          <a:cs typeface="Arial" pitchFamily="34" charset="0"/>
                        </a:rPr>
                        <a:t>$11.9</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$1.0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385194">
                <a:tc>
                  <a:txBody>
                    <a:bodyPr/>
                    <a:lstStyle/>
                    <a:p>
                      <a:pPr algn="ctr" fontAlgn="ctr"/>
                      <a:r>
                        <a:rPr lang="en-US" sz="1200" b="0" i="0" u="none" strike="noStrike">
                          <a:solidFill>
                            <a:srgbClr val="000000"/>
                          </a:solidFill>
                          <a:latin typeface="Arial" pitchFamily="34" charset="0"/>
                          <a:cs typeface="Arial" pitchFamily="34" charset="0"/>
                        </a:rPr>
                        <a:t>OPP</a:t>
                      </a:r>
                    </a:p>
                  </a:txBody>
                  <a:tcPr marL="0" marR="0" marT="0" marB="0" anchor="ctr">
                    <a:lnL>
                      <a:noFill/>
                    </a:lnL>
                    <a:lnR>
                      <a:noFill/>
                    </a:lnR>
                    <a:lnT w="6350" cap="flat" cmpd="sng" algn="ctr">
                      <a:solidFill>
                        <a:srgbClr val="969696"/>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Arial" pitchFamily="34" charset="0"/>
                          <a:cs typeface="Arial" pitchFamily="34" charset="0"/>
                        </a:rPr>
                        <a:t>SPSM</a:t>
                      </a:r>
                    </a:p>
                  </a:txBody>
                  <a:tcPr marL="0" marR="0" marT="0" marB="0" anchor="ctr">
                    <a:lnL>
                      <a:noFill/>
                    </a:lnL>
                    <a:lnR>
                      <a:noFill/>
                    </a:lnR>
                    <a:lnT w="6350" cap="flat" cmpd="sng" algn="ctr">
                      <a:solidFill>
                        <a:srgbClr val="969696"/>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latin typeface="Arial" pitchFamily="34" charset="0"/>
                          <a:cs typeface="Arial" pitchFamily="34" charset="0"/>
                        </a:rPr>
                        <a:t>149</a:t>
                      </a:r>
                    </a:p>
                  </a:txBody>
                  <a:tcPr marL="0" marR="0" marT="0" marB="0" anchor="ctr">
                    <a:lnL>
                      <a:noFill/>
                    </a:lnL>
                    <a:lnR>
                      <a:noFill/>
                    </a:lnR>
                    <a:lnT w="6350" cap="flat" cmpd="sng" algn="ctr">
                      <a:solidFill>
                        <a:srgbClr val="969696"/>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ctr"/>
                      <a:r>
                        <a:rPr lang="en-US" sz="1200" b="0" i="0" u="none" strike="noStrike" dirty="0">
                          <a:latin typeface="Arial" pitchFamily="34" charset="0"/>
                          <a:cs typeface="Arial" pitchFamily="34" charset="0"/>
                        </a:rPr>
                        <a:t>$1.1</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0" u="none" strike="noStrike">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 </a:t>
                      </a:r>
                    </a:p>
                  </a:txBody>
                  <a:tcPr marL="0" marR="0" marT="0" marB="0" anchor="ctr">
                    <a:lnL>
                      <a:noFill/>
                    </a:lnL>
                    <a:lnR>
                      <a:noFill/>
                    </a:lnR>
                    <a:lnT w="6350" cap="flat" cmpd="sng" algn="ctr">
                      <a:solidFill>
                        <a:srgbClr val="BFBFBF"/>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85194">
                <a:tc>
                  <a:txBody>
                    <a:bodyPr/>
                    <a:lstStyle/>
                    <a:p>
                      <a:pPr algn="l" fontAlgn="ctr"/>
                      <a:r>
                        <a:rPr lang="en-US" sz="1200" b="0" i="0" u="none" strike="noStrike">
                          <a:solidFill>
                            <a:srgbClr val="000000"/>
                          </a:solidFill>
                          <a:latin typeface="Arial" pitchFamily="34" charset="0"/>
                          <a:cs typeface="Arial" pitchFamily="34" charset="0"/>
                        </a:rPr>
                        <a:t> </a:t>
                      </a:r>
                    </a:p>
                  </a:txBody>
                  <a:tcPr marL="0" marR="0" marT="0" marB="0" anchor="ctr">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200" b="0" i="0" u="none" strike="noStrike">
                          <a:latin typeface="Arial" pitchFamily="34" charset="0"/>
                          <a:cs typeface="Arial" pitchFamily="34" charset="0"/>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dirty="0">
                          <a:latin typeface="Arial" pitchFamily="34" charset="0"/>
                          <a:cs typeface="Arial" pitchFamily="34" charset="0"/>
                        </a:rPr>
                        <a:t> </a:t>
                      </a:r>
                      <a:r>
                        <a:rPr lang="en-US" sz="1200" b="0" i="0" u="none" strike="noStrike" dirty="0" smtClean="0">
                          <a:latin typeface="Arial" pitchFamily="34" charset="0"/>
                          <a:cs typeface="Arial" pitchFamily="34" charset="0"/>
                        </a:rPr>
                        <a:t>Total:</a:t>
                      </a:r>
                      <a:endParaRPr lang="en-US" sz="1200" b="0" i="0" u="none" strike="noStrike" dirty="0">
                        <a:latin typeface="Arial" pitchFamily="34" charset="0"/>
                        <a:cs typeface="Arial" pitchFamily="34" charset="0"/>
                      </a:endParaRPr>
                    </a:p>
                  </a:txBody>
                  <a:tcPr marL="0" marR="0" marT="0" marB="0" anchor="ctr">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latin typeface="Arial" pitchFamily="34" charset="0"/>
                          <a:cs typeface="Arial" pitchFamily="34" charset="0"/>
                        </a:rPr>
                        <a:t> </a:t>
                      </a:r>
                    </a:p>
                  </a:txBody>
                  <a:tcPr marL="0" marR="0" marT="0" marB="0" anchor="b">
                    <a:lnL>
                      <a:noFill/>
                    </a:lnL>
                    <a:lnR>
                      <a:noFill/>
                    </a:lnR>
                    <a:lnT>
                      <a:noFill/>
                    </a:lnT>
                    <a:lnB>
                      <a:noFill/>
                    </a:lnB>
                    <a:solidFill>
                      <a:srgbClr val="FFFFFF"/>
                    </a:solidFill>
                  </a:tcPr>
                </a:tc>
                <a:tc>
                  <a:txBody>
                    <a:bodyPr/>
                    <a:lstStyle/>
                    <a:p>
                      <a:pPr algn="ctr" fontAlgn="ctr"/>
                      <a:r>
                        <a:rPr lang="en-US" sz="1200" b="0" i="0" u="none" strike="noStrike" dirty="0">
                          <a:latin typeface="Arial" pitchFamily="34" charset="0"/>
                          <a:cs typeface="Arial" pitchFamily="34" charset="0"/>
                        </a:rPr>
                        <a:t>$160.8</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$254.0</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$117.3</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$165.2</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$234.7</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$183.0</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$158.4</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$106.2</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200" b="0" i="0" u="none" strike="noStrike" dirty="0">
                          <a:latin typeface="Arial" pitchFamily="34" charset="0"/>
                          <a:cs typeface="Arial" pitchFamily="34" charset="0"/>
                        </a:rPr>
                        <a:t>$52.1</a:t>
                      </a:r>
                    </a:p>
                  </a:txBody>
                  <a:tcPr marL="0" marR="0" marT="0" marB="0" anchor="ctr">
                    <a:lnL>
                      <a:noFill/>
                    </a:lnL>
                    <a:lnR>
                      <a:noFill/>
                    </a:lnR>
                    <a:lnT w="25400" cap="flat" cmpd="dbl"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bl>
          </a:graphicData>
        </a:graphic>
      </p:graphicFrame>
      <p:sp>
        <p:nvSpPr>
          <p:cNvPr id="73896" name="TextBox 5"/>
          <p:cNvSpPr txBox="1">
            <a:spLocks noChangeArrowheads="1"/>
          </p:cNvSpPr>
          <p:nvPr/>
        </p:nvSpPr>
        <p:spPr bwMode="auto">
          <a:xfrm>
            <a:off x="1066800" y="6035675"/>
            <a:ext cx="5410200" cy="306388"/>
          </a:xfrm>
          <a:prstGeom prst="rect">
            <a:avLst/>
          </a:prstGeom>
          <a:noFill/>
          <a:ln w="9525">
            <a:noFill/>
            <a:miter lim="800000"/>
            <a:headEnd/>
            <a:tailEnd/>
          </a:ln>
        </p:spPr>
        <p:txBody>
          <a:bodyPr>
            <a:spAutoFit/>
          </a:bodyPr>
          <a:lstStyle/>
          <a:p>
            <a:r>
              <a:rPr lang="en-US" sz="1400">
                <a:latin typeface="Calibri" pitchFamily="34" charset="0"/>
              </a:rPr>
              <a:t>*ATST’s FY 2009 $146M ARRA was obligated in FY 2010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457200" y="274638"/>
            <a:ext cx="8229600" cy="411162"/>
          </a:xfrm>
        </p:spPr>
        <p:txBody>
          <a:bodyPr/>
          <a:lstStyle/>
          <a:p>
            <a:r>
              <a:rPr lang="en-US" sz="2400" smtClean="0"/>
              <a:t>MREFC project portfolio: construction vs. funding</a:t>
            </a:r>
          </a:p>
        </p:txBody>
      </p:sp>
      <p:sp>
        <p:nvSpPr>
          <p:cNvPr id="9" name="Slide Number Placeholder 8"/>
          <p:cNvSpPr>
            <a:spLocks noGrp="1"/>
          </p:cNvSpPr>
          <p:nvPr>
            <p:ph type="sldNum" sz="quarter" idx="12"/>
          </p:nvPr>
        </p:nvSpPr>
        <p:spPr/>
        <p:txBody>
          <a:bodyPr/>
          <a:lstStyle/>
          <a:p>
            <a:pPr>
              <a:defRPr/>
            </a:pPr>
            <a:fld id="{B0E08A6E-C60B-4BAD-8D29-11441D80D2BD}" type="slidenum">
              <a:rPr lang="en-US"/>
              <a:pPr>
                <a:defRPr/>
              </a:pPr>
              <a:t>19</a:t>
            </a:fld>
            <a:endParaRPr lang="en-US"/>
          </a:p>
        </p:txBody>
      </p:sp>
      <p:graphicFrame>
        <p:nvGraphicFramePr>
          <p:cNvPr id="12" name="Table 11"/>
          <p:cNvGraphicFramePr>
            <a:graphicFrameLocks noGrp="1"/>
          </p:cNvGraphicFramePr>
          <p:nvPr/>
        </p:nvGraphicFramePr>
        <p:xfrm>
          <a:off x="381000" y="904875"/>
          <a:ext cx="7750175" cy="3117850"/>
        </p:xfrm>
        <a:graphic>
          <a:graphicData uri="http://schemas.openxmlformats.org/drawingml/2006/table">
            <a:tbl>
              <a:tblPr/>
              <a:tblGrid>
                <a:gridCol w="807457"/>
                <a:gridCol w="767409"/>
                <a:gridCol w="877039"/>
                <a:gridCol w="888703"/>
                <a:gridCol w="896112"/>
                <a:gridCol w="877824"/>
                <a:gridCol w="877824"/>
                <a:gridCol w="886968"/>
                <a:gridCol w="871350"/>
              </a:tblGrid>
              <a:tr h="277774">
                <a:tc>
                  <a:txBody>
                    <a:bodyPr/>
                    <a:lstStyle/>
                    <a:p>
                      <a:pPr algn="ctr" fontAlgn="b"/>
                      <a:r>
                        <a:rPr lang="en-US" sz="1400" b="1" i="0" u="sng" strike="noStrike" dirty="0">
                          <a:latin typeface="+mn-lt"/>
                        </a:rPr>
                        <a:t>Sponsor</a:t>
                      </a:r>
                    </a:p>
                  </a:txBody>
                  <a:tcPr marL="0" marR="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1" i="0" u="sng" strike="noStrike" dirty="0" smtClean="0">
                          <a:solidFill>
                            <a:srgbClr val="000000"/>
                          </a:solidFill>
                          <a:latin typeface="+mn-lt"/>
                        </a:rPr>
                        <a:t>Facility</a:t>
                      </a:r>
                      <a:endParaRPr lang="en-US" sz="1400" b="1" i="0" u="sng" strike="noStrike" dirty="0">
                        <a:solidFill>
                          <a:srgbClr val="000000"/>
                        </a:solidFill>
                        <a:latin typeface="+mn-lt"/>
                      </a:endParaRPr>
                    </a:p>
                  </a:txBody>
                  <a:tcPr marL="0" marR="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400" b="1" i="0" u="none" strike="noStrike" dirty="0">
                        <a:solidFill>
                          <a:srgbClr val="000000"/>
                        </a:solidFill>
                        <a:latin typeface="+mn-lt"/>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400" b="1" i="0" u="none" strike="noStrike" dirty="0">
                        <a:solidFill>
                          <a:srgbClr val="000000"/>
                        </a:solidFill>
                        <a:latin typeface="+mn-lt"/>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400" b="1" i="0" u="none" strike="noStrike" dirty="0">
                        <a:solidFill>
                          <a:srgbClr val="000000"/>
                        </a:solidFill>
                        <a:latin typeface="+mn-lt"/>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400" b="1" i="0" u="none" strike="noStrike" dirty="0">
                        <a:solidFill>
                          <a:srgbClr val="000000"/>
                        </a:solidFill>
                        <a:latin typeface="+mn-lt"/>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400" b="1" i="0" u="none" strike="noStrike" dirty="0">
                        <a:solidFill>
                          <a:srgbClr val="000000"/>
                        </a:solidFill>
                        <a:latin typeface="+mn-lt"/>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400" b="1" i="0" u="none" strike="noStrike" dirty="0">
                        <a:solidFill>
                          <a:srgbClr val="000000"/>
                        </a:solidFill>
                        <a:latin typeface="+mn-lt"/>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400" b="1" i="0" u="none" strike="noStrike" dirty="0">
                        <a:solidFill>
                          <a:srgbClr val="000000"/>
                        </a:solidFill>
                        <a:latin typeface="+mn-lt"/>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55168">
                <a:tc>
                  <a:txBody>
                    <a:bodyPr/>
                    <a:lstStyle/>
                    <a:p>
                      <a:pPr algn="ctr" fontAlgn="b"/>
                      <a:r>
                        <a:rPr lang="en-US" sz="1400" b="0" i="0" u="none" strike="noStrike" dirty="0">
                          <a:latin typeface="+mn-lt"/>
                        </a:rPr>
                        <a:t>OPP</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n-lt"/>
                        </a:rPr>
                        <a:t>SPSM</a:t>
                      </a:r>
                      <a:endParaRPr lang="en-US" sz="1400" b="0" i="0" u="none" strike="noStrike" dirty="0">
                        <a:solidFill>
                          <a:srgbClr val="000000"/>
                        </a:solidFill>
                        <a:latin typeface="+mn-lt"/>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r>
              <a:tr h="355168">
                <a:tc>
                  <a:txBody>
                    <a:bodyPr/>
                    <a:lstStyle/>
                    <a:p>
                      <a:pPr algn="ctr" fontAlgn="b"/>
                      <a:r>
                        <a:rPr lang="en-US" sz="1400" b="0" i="0" u="none" strike="noStrike" dirty="0">
                          <a:latin typeface="+mn-lt"/>
                        </a:rPr>
                        <a:t>MPS/OPP</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err="1" smtClean="0">
                          <a:solidFill>
                            <a:srgbClr val="000000"/>
                          </a:solidFill>
                          <a:latin typeface="+mn-lt"/>
                        </a:rPr>
                        <a:t>IceCube</a:t>
                      </a:r>
                      <a:endParaRPr lang="en-US" sz="14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smtClean="0">
                          <a:solidFill>
                            <a:srgbClr val="000000"/>
                          </a:solidFill>
                          <a:latin typeface="+mn-lt"/>
                        </a:rPr>
                        <a:t>$1.0 M</a:t>
                      </a: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r>
              <a:tr h="355168">
                <a:tc rowSpan="3">
                  <a:txBody>
                    <a:bodyPr/>
                    <a:lstStyle/>
                    <a:p>
                      <a:pPr algn="ctr" fontAlgn="ctr"/>
                      <a:r>
                        <a:rPr lang="en-US" sz="1400" b="0" i="0" u="none" strike="noStrike" dirty="0">
                          <a:latin typeface="+mn-lt"/>
                        </a:rPr>
                        <a:t>MPS</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n-lt"/>
                        </a:rPr>
                        <a:t>ALMA</a:t>
                      </a:r>
                      <a:endParaRPr lang="en-US" sz="14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r>
                        <a:rPr lang="en-US" sz="1200" b="0" i="0" u="none" strike="noStrike" dirty="0">
                          <a:solidFill>
                            <a:srgbClr val="000000"/>
                          </a:solidFill>
                          <a:latin typeface="+mn-lt"/>
                        </a:rPr>
                        <a:t>42.8</a:t>
                      </a: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r>
                        <a:rPr lang="en-US" sz="1200" b="0" i="0" u="none" strike="noStrike" dirty="0">
                          <a:solidFill>
                            <a:srgbClr val="000000"/>
                          </a:solidFill>
                          <a:latin typeface="+mn-lt"/>
                        </a:rPr>
                        <a:t>13.9</a:t>
                      </a: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r>
                        <a:rPr lang="en-US" sz="1200" b="0" i="0" u="none" strike="noStrike" dirty="0">
                          <a:solidFill>
                            <a:srgbClr val="000000"/>
                          </a:solidFill>
                          <a:latin typeface="+mn-lt"/>
                        </a:rPr>
                        <a:t>3.0</a:t>
                      </a: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r>
              <a:tr h="355168">
                <a:tc vMerge="1">
                  <a:txBody>
                    <a:bodyPr/>
                    <a:lstStyle/>
                    <a:p>
                      <a:endParaRPr lang="en-US"/>
                    </a:p>
                  </a:txBody>
                  <a:tcPr/>
                </a:tc>
                <a:tc>
                  <a:txBody>
                    <a:bodyPr/>
                    <a:lstStyle/>
                    <a:p>
                      <a:pPr algn="ctr" fontAlgn="b"/>
                      <a:r>
                        <a:rPr lang="en-US" sz="1400" b="0" i="0" u="none" strike="noStrike" dirty="0" err="1" smtClean="0">
                          <a:solidFill>
                            <a:srgbClr val="000000"/>
                          </a:solidFill>
                          <a:latin typeface="+mn-lt"/>
                        </a:rPr>
                        <a:t>AdvLIGO</a:t>
                      </a:r>
                      <a:endParaRPr lang="en-US" sz="1400" b="0" i="0" u="none" strike="noStrike" dirty="0">
                        <a:solidFill>
                          <a:srgbClr val="000000"/>
                        </a:solidFill>
                        <a:latin typeface="+mn-lt"/>
                      </a:endParaRPr>
                    </a:p>
                  </a:txBody>
                  <a:tcPr marL="0" marR="0" marT="0" marB="0" anchor="ctr">
                    <a:lnL>
                      <a:noFill/>
                    </a:lnL>
                    <a:lnR>
                      <a:noFill/>
                    </a:lnR>
                    <a:lnT>
                      <a:noFill/>
                    </a:lnT>
                    <a:lnB>
                      <a:noFill/>
                    </a:lnB>
                    <a:noFill/>
                  </a:tcPr>
                </a:tc>
                <a:tc>
                  <a:txBody>
                    <a:bodyPr/>
                    <a:lstStyle/>
                    <a:p>
                      <a:pPr algn="ctr" fontAlgn="ctr"/>
                      <a:r>
                        <a:rPr lang="en-US" sz="1200" b="0" i="0" u="none" strike="noStrike">
                          <a:solidFill>
                            <a:srgbClr val="000000"/>
                          </a:solidFill>
                          <a:latin typeface="+mn-lt"/>
                        </a:rPr>
                        <a:t>46.3</a:t>
                      </a:r>
                    </a:p>
                  </a:txBody>
                  <a:tcPr marL="0" marR="0" marT="0" marB="0" anchor="ctr">
                    <a:lnL>
                      <a:noFill/>
                    </a:lnL>
                    <a:lnR>
                      <a:noFill/>
                    </a:lnR>
                    <a:lnT>
                      <a:noFill/>
                    </a:lnT>
                    <a:lnB>
                      <a:noFill/>
                    </a:lnB>
                    <a:noFill/>
                  </a:tcPr>
                </a:tc>
                <a:tc>
                  <a:txBody>
                    <a:bodyPr/>
                    <a:lstStyle/>
                    <a:p>
                      <a:pPr algn="ctr" fontAlgn="ctr"/>
                      <a:r>
                        <a:rPr lang="en-US" sz="1200" b="0" i="0" u="none" strike="noStrike" dirty="0">
                          <a:solidFill>
                            <a:srgbClr val="000000"/>
                          </a:solidFill>
                          <a:latin typeface="+mn-lt"/>
                        </a:rPr>
                        <a:t>23.6</a:t>
                      </a:r>
                    </a:p>
                  </a:txBody>
                  <a:tcPr marL="0" marR="0" marT="0" marB="0" anchor="ctr">
                    <a:lnL>
                      <a:noFill/>
                    </a:lnL>
                    <a:lnR>
                      <a:noFill/>
                    </a:lnR>
                    <a:lnT>
                      <a:noFill/>
                    </a:lnT>
                    <a:lnB>
                      <a:noFill/>
                    </a:lnB>
                    <a:noFill/>
                  </a:tcPr>
                </a:tc>
                <a:tc>
                  <a:txBody>
                    <a:bodyPr/>
                    <a:lstStyle/>
                    <a:p>
                      <a:pPr algn="ctr" fontAlgn="ctr"/>
                      <a:r>
                        <a:rPr lang="en-US" sz="1200" b="0" i="0" u="none" strike="noStrike" dirty="0">
                          <a:solidFill>
                            <a:srgbClr val="000000"/>
                          </a:solidFill>
                          <a:latin typeface="+mn-lt"/>
                        </a:rPr>
                        <a:t>21.0</a:t>
                      </a:r>
                    </a:p>
                  </a:txBody>
                  <a:tcPr marL="0" marR="0" marT="0" marB="0" anchor="ctr">
                    <a:lnL>
                      <a:noFill/>
                    </a:lnL>
                    <a:lnR>
                      <a:noFill/>
                    </a:lnR>
                    <a:lnT>
                      <a:noFill/>
                    </a:lnT>
                    <a:lnB>
                      <a:noFill/>
                    </a:lnB>
                    <a:noFill/>
                  </a:tcPr>
                </a:tc>
                <a:tc>
                  <a:txBody>
                    <a:bodyPr/>
                    <a:lstStyle/>
                    <a:p>
                      <a:pPr algn="ctr" fontAlgn="ctr"/>
                      <a:r>
                        <a:rPr lang="en-US" sz="1200" b="0" i="0" u="none" strike="noStrike" dirty="0">
                          <a:solidFill>
                            <a:srgbClr val="000000"/>
                          </a:solidFill>
                          <a:latin typeface="+mn-lt"/>
                        </a:rPr>
                        <a:t>15.2</a:t>
                      </a:r>
                    </a:p>
                  </a:txBody>
                  <a:tcPr marL="0" marR="0" marT="0" marB="0" anchor="ctr">
                    <a:lnL>
                      <a:noFill/>
                    </a:lnL>
                    <a:lnR>
                      <a:noFill/>
                    </a:lnR>
                    <a:lnT>
                      <a:noFill/>
                    </a:lnT>
                    <a:lnB>
                      <a:noFill/>
                    </a:lnB>
                    <a:noFill/>
                  </a:tcPr>
                </a:tc>
                <a:tc>
                  <a:txBody>
                    <a:bodyPr/>
                    <a:lstStyle/>
                    <a:p>
                      <a:pPr algn="ctr" fontAlgn="ctr"/>
                      <a:r>
                        <a:rPr lang="en-US" sz="1200" b="0" i="0" u="none" strike="noStrike">
                          <a:solidFill>
                            <a:srgbClr val="000000"/>
                          </a:solidFill>
                          <a:latin typeface="+mn-lt"/>
                        </a:rPr>
                        <a:t>14.9</a:t>
                      </a:r>
                    </a:p>
                  </a:txBody>
                  <a:tcPr marL="0" marR="0" marT="0" marB="0" anchor="ctr">
                    <a:lnL>
                      <a:noFill/>
                    </a:lnL>
                    <a:lnR>
                      <a:noFill/>
                    </a:lnR>
                    <a:lnT>
                      <a:noFill/>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a:noFill/>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a:noFill/>
                    </a:lnT>
                    <a:lnB>
                      <a:noFill/>
                    </a:lnB>
                    <a:noFill/>
                  </a:tcPr>
                </a:tc>
              </a:tr>
              <a:tr h="355168">
                <a:tc vMerge="1">
                  <a:txBody>
                    <a:bodyPr/>
                    <a:lstStyle/>
                    <a:p>
                      <a:endParaRPr lang="en-US"/>
                    </a:p>
                  </a:txBody>
                  <a:tcPr/>
                </a:tc>
                <a:tc>
                  <a:txBody>
                    <a:bodyPr/>
                    <a:lstStyle/>
                    <a:p>
                      <a:pPr algn="ctr" fontAlgn="b"/>
                      <a:r>
                        <a:rPr lang="en-US" sz="1400" b="0" i="0" u="none" strike="noStrike" dirty="0" smtClean="0">
                          <a:solidFill>
                            <a:srgbClr val="000000"/>
                          </a:solidFill>
                          <a:latin typeface="+mn-lt"/>
                        </a:rPr>
                        <a:t>ATST</a:t>
                      </a:r>
                      <a:endParaRPr lang="en-US" sz="1400" b="0" i="0" u="none" strike="noStrike" dirty="0">
                        <a:solidFill>
                          <a:srgbClr val="000000"/>
                        </a:solidFill>
                        <a:latin typeface="+mn-lt"/>
                      </a:endParaRP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latin typeface="+mn-lt"/>
                        </a:rPr>
                        <a:t>13.0</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latin typeface="+mn-lt"/>
                        </a:rPr>
                        <a:t>17.0</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20.0</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20.0</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20.0</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latin typeface="+mn-lt"/>
                        </a:rPr>
                        <a:t>20.0</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20.0</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r>
              <a:tr h="355168">
                <a:tc rowSpan="2">
                  <a:txBody>
                    <a:bodyPr/>
                    <a:lstStyle/>
                    <a:p>
                      <a:pPr algn="ctr" fontAlgn="ctr"/>
                      <a:r>
                        <a:rPr lang="en-US" sz="1400" b="0" i="0" u="none" strike="noStrike">
                          <a:latin typeface="+mn-lt"/>
                        </a:rPr>
                        <a:t>GEO</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n-lt"/>
                        </a:rPr>
                        <a:t>ARRV</a:t>
                      </a:r>
                      <a:endParaRPr lang="en-US" sz="14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r>
              <a:tr h="354736">
                <a:tc vMerge="1">
                  <a:txBody>
                    <a:bodyPr/>
                    <a:lstStyle/>
                    <a:p>
                      <a:endParaRPr lang="en-US"/>
                    </a:p>
                  </a:txBody>
                  <a:tcPr/>
                </a:tc>
                <a:tc>
                  <a:txBody>
                    <a:bodyPr/>
                    <a:lstStyle/>
                    <a:p>
                      <a:pPr algn="ctr" fontAlgn="b"/>
                      <a:r>
                        <a:rPr lang="en-US" sz="1400" b="0" i="0" u="none" strike="noStrike" dirty="0" smtClean="0">
                          <a:solidFill>
                            <a:srgbClr val="000000"/>
                          </a:solidFill>
                          <a:latin typeface="+mn-lt"/>
                        </a:rPr>
                        <a:t>OOI</a:t>
                      </a:r>
                      <a:endParaRPr lang="en-US" sz="1400" b="0" i="0" u="none" strike="noStrike" dirty="0">
                        <a:solidFill>
                          <a:srgbClr val="000000"/>
                        </a:solidFill>
                        <a:latin typeface="+mn-lt"/>
                      </a:endParaRP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latin typeface="+mn-lt"/>
                        </a:rPr>
                        <a:t>14.3</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90.7</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102.8</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latin typeface="+mn-lt"/>
                        </a:rPr>
                        <a:t>46.8</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20.0</a:t>
                      </a: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a:noFill/>
                    </a:lnT>
                    <a:lnB w="6350" cap="flat" cmpd="sng" algn="ctr">
                      <a:solidFill>
                        <a:srgbClr val="BFBFBF"/>
                      </a:solidFill>
                      <a:prstDash val="solid"/>
                      <a:round/>
                      <a:headEnd type="none" w="med" len="med"/>
                      <a:tailEnd type="none" w="med" len="med"/>
                    </a:lnB>
                    <a:noFill/>
                  </a:tcPr>
                </a:tc>
              </a:tr>
              <a:tr h="355600">
                <a:tc>
                  <a:txBody>
                    <a:bodyPr/>
                    <a:lstStyle/>
                    <a:p>
                      <a:pPr algn="ctr" fontAlgn="b"/>
                      <a:r>
                        <a:rPr lang="en-US" sz="1400" b="0" i="0" u="none" strike="noStrike" dirty="0">
                          <a:latin typeface="+mn-lt"/>
                        </a:rPr>
                        <a:t>BIO</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n-lt"/>
                        </a:rPr>
                        <a:t>NEON</a:t>
                      </a:r>
                      <a:endParaRPr lang="en-US" sz="14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latin typeface="+mn-lt"/>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20.0</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latin typeface="+mn-lt"/>
                        </a:rPr>
                        <a:t>87.9</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101.1</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a:solidFill>
                            <a:srgbClr val="000000"/>
                          </a:solidFill>
                          <a:latin typeface="+mn-lt"/>
                        </a:rPr>
                        <a:t>103.4</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86.2</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dirty="0">
                          <a:solidFill>
                            <a:srgbClr val="000000"/>
                          </a:solidFill>
                          <a:latin typeface="+mn-lt"/>
                        </a:rPr>
                        <a:t>32.1</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graphicFrame>
        <p:nvGraphicFramePr>
          <p:cNvPr id="13" name="Chart 12"/>
          <p:cNvGraphicFramePr/>
          <p:nvPr/>
        </p:nvGraphicFramePr>
        <p:xfrm>
          <a:off x="1198880" y="4224529"/>
          <a:ext cx="7650480" cy="20116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1257300" y="1108710"/>
          <a:ext cx="7448550" cy="33718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2"/>
          <p:cNvSpPr>
            <a:spLocks noGrp="1"/>
          </p:cNvSpPr>
          <p:nvPr>
            <p:ph idx="1"/>
          </p:nvPr>
        </p:nvSpPr>
        <p:spPr/>
        <p:txBody>
          <a:bodyPr/>
          <a:lstStyle/>
          <a:p>
            <a:r>
              <a:rPr lang="en-US" smtClean="0"/>
              <a:t>Brief overview of US picture, but mostly about NSF process:</a:t>
            </a:r>
          </a:p>
          <a:p>
            <a:pPr lvl="1"/>
            <a:r>
              <a:rPr lang="en-US" smtClean="0"/>
              <a:t>Overview of the Major Research and Facilities Construction Account (MREFC):</a:t>
            </a:r>
          </a:p>
          <a:p>
            <a:pPr lvl="2"/>
            <a:r>
              <a:rPr lang="en-US" smtClean="0"/>
              <a:t>For acquisition, construction, and commissioning of capital assets, with values exceeding 10% of annual budget of sponsoring Directorate or Office</a:t>
            </a:r>
          </a:p>
          <a:p>
            <a:r>
              <a:rPr lang="en-US" smtClean="0"/>
              <a:t>Planning and preparatory activities, and essential characteristics of projects qualified to receive MREFC funds</a:t>
            </a:r>
          </a:p>
        </p:txBody>
      </p:sp>
      <p:sp>
        <p:nvSpPr>
          <p:cNvPr id="40962" name="Slide Number Placeholder 3"/>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471F59E2-A86A-4E23-AE2B-70EDB55C7E82}" type="slidenum">
              <a:rPr lang="en-US"/>
              <a:pPr fontAlgn="base">
                <a:spcBef>
                  <a:spcPct val="0"/>
                </a:spcBef>
                <a:spcAft>
                  <a:spcPct val="0"/>
                </a:spcAft>
              </a:pPr>
              <a:t>2</a:t>
            </a:fld>
            <a:endParaRPr lang="en-US"/>
          </a:p>
        </p:txBody>
      </p:sp>
      <p:sp>
        <p:nvSpPr>
          <p:cNvPr id="2" name="Title 1"/>
          <p:cNvSpPr>
            <a:spLocks noGrp="1"/>
          </p:cNvSpPr>
          <p:nvPr>
            <p:ph type="title"/>
          </p:nvPr>
        </p:nvSpPr>
        <p:spPr/>
        <p:txBody>
          <a:bodyPr/>
          <a:lstStyle/>
          <a:p>
            <a:pPr fontAlgn="auto">
              <a:spcAft>
                <a:spcPts val="0"/>
              </a:spcAft>
              <a:defRPr/>
            </a:pPr>
            <a:r>
              <a:rPr dirty="0" smtClean="0"/>
              <a:t>Topics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19200" y="152400"/>
            <a:ext cx="7696200" cy="619125"/>
          </a:xfrm>
        </p:spPr>
        <p:txBody>
          <a:bodyPr/>
          <a:lstStyle/>
          <a:p>
            <a:pPr fontAlgn="auto">
              <a:spcAft>
                <a:spcPts val="0"/>
              </a:spcAft>
              <a:defRPr/>
            </a:pPr>
            <a:r>
              <a:rPr lang="en-US" sz="3200" dirty="0" smtClean="0">
                <a:solidFill>
                  <a:schemeClr val="tx1"/>
                </a:solidFill>
              </a:rPr>
              <a:t>NSF’s large facility project planning process</a:t>
            </a:r>
            <a:endParaRPr lang="en-US" sz="3200" dirty="0">
              <a:solidFill>
                <a:schemeClr val="tx1"/>
              </a:solidFill>
            </a:endParaRPr>
          </a:p>
        </p:txBody>
      </p:sp>
      <p:sp>
        <p:nvSpPr>
          <p:cNvPr id="11267" name="Rectangle 3"/>
          <p:cNvSpPr>
            <a:spLocks noGrp="1" noChangeArrowheads="1"/>
          </p:cNvSpPr>
          <p:nvPr>
            <p:ph idx="1"/>
          </p:nvPr>
        </p:nvSpPr>
        <p:spPr>
          <a:xfrm>
            <a:off x="533400" y="2865438"/>
            <a:ext cx="8001000" cy="3611562"/>
          </a:xfrm>
        </p:spPr>
        <p:txBody>
          <a:bodyPr>
            <a:normAutofit lnSpcReduction="10000"/>
          </a:bodyPr>
          <a:lstStyle/>
          <a:p>
            <a:pPr marL="365760" indent="-283464" fontAlgn="auto">
              <a:lnSpc>
                <a:spcPct val="80000"/>
              </a:lnSpc>
              <a:spcAft>
                <a:spcPts val="600"/>
              </a:spcAft>
              <a:buFont typeface="Wingdings 2"/>
              <a:buChar char=""/>
              <a:defRPr/>
            </a:pPr>
            <a:r>
              <a:rPr lang="en-US" sz="2400" b="1" dirty="0" smtClean="0"/>
              <a:t>Review science goals</a:t>
            </a:r>
            <a:r>
              <a:rPr lang="en-US" sz="2000" dirty="0" smtClean="0"/>
              <a:t>  </a:t>
            </a:r>
          </a:p>
          <a:p>
            <a:pPr marL="365760" indent="-283464" fontAlgn="auto">
              <a:lnSpc>
                <a:spcPct val="80000"/>
              </a:lnSpc>
              <a:spcAft>
                <a:spcPts val="600"/>
              </a:spcAft>
              <a:buFont typeface="Wingdings 2"/>
              <a:buChar char=""/>
              <a:defRPr/>
            </a:pPr>
            <a:r>
              <a:rPr lang="en-US" sz="2400" b="1" dirty="0" smtClean="0"/>
              <a:t>Conceptual Design Stage</a:t>
            </a:r>
            <a:r>
              <a:rPr lang="en-US" sz="2800" dirty="0" smtClean="0"/>
              <a:t> </a:t>
            </a:r>
          </a:p>
          <a:p>
            <a:pPr marL="640080" lvl="1" indent="-237744" fontAlgn="auto">
              <a:lnSpc>
                <a:spcPct val="80000"/>
              </a:lnSpc>
              <a:spcAft>
                <a:spcPts val="600"/>
              </a:spcAft>
              <a:buFont typeface="Verdana"/>
              <a:buChar char="◦"/>
              <a:defRPr/>
            </a:pPr>
            <a:r>
              <a:rPr lang="en-US" sz="2000" dirty="0" smtClean="0"/>
              <a:t>Requirements, initial estimates of cost (including operations), risk and schedule </a:t>
            </a:r>
            <a:endParaRPr lang="en-US" sz="1800" dirty="0" smtClean="0"/>
          </a:p>
          <a:p>
            <a:pPr marL="365760" indent="-283464" fontAlgn="auto">
              <a:lnSpc>
                <a:spcPct val="80000"/>
              </a:lnSpc>
              <a:spcAft>
                <a:spcPts val="600"/>
              </a:spcAft>
              <a:buFont typeface="Wingdings 2"/>
              <a:buChar char=""/>
              <a:defRPr/>
            </a:pPr>
            <a:r>
              <a:rPr lang="en-US" sz="2400" b="1" dirty="0" smtClean="0"/>
              <a:t>Preliminary Design (“Readiness”) Stage</a:t>
            </a:r>
          </a:p>
          <a:p>
            <a:pPr marL="640080" lvl="1" indent="-237744" fontAlgn="auto">
              <a:lnSpc>
                <a:spcPct val="80000"/>
              </a:lnSpc>
              <a:spcAft>
                <a:spcPts val="600"/>
              </a:spcAft>
              <a:buFont typeface="Verdana"/>
              <a:buChar char="◦"/>
              <a:defRPr/>
            </a:pPr>
            <a:r>
              <a:rPr lang="en-US" sz="2000" dirty="0" smtClean="0"/>
              <a:t>Definition and design of major elements, detailed estimates of cost, risk and schedule, partnerships, siting</a:t>
            </a:r>
          </a:p>
          <a:p>
            <a:pPr marL="365760" indent="-283464" fontAlgn="auto">
              <a:lnSpc>
                <a:spcPct val="80000"/>
              </a:lnSpc>
              <a:spcAft>
                <a:spcPts val="600"/>
              </a:spcAft>
              <a:buFont typeface="Wingdings 2"/>
              <a:buChar char=""/>
              <a:defRPr/>
            </a:pPr>
            <a:r>
              <a:rPr lang="en-US" sz="2400" b="1" dirty="0" smtClean="0"/>
              <a:t>Final Design Stage (“Board Approved”) Stage</a:t>
            </a:r>
          </a:p>
          <a:p>
            <a:pPr marL="640080" lvl="1" indent="-237744" fontAlgn="auto">
              <a:lnSpc>
                <a:spcPct val="80000"/>
              </a:lnSpc>
              <a:spcAft>
                <a:spcPts val="600"/>
              </a:spcAft>
              <a:buFont typeface="Verdana"/>
              <a:buChar char="◦"/>
              <a:defRPr/>
            </a:pPr>
            <a:r>
              <a:rPr lang="en-US" sz="2000" dirty="0" smtClean="0"/>
              <a:t>Interconnections and fit-ups of functional elements, refined cost estimates based substantially on vendor quotes, construction team substantially in place</a:t>
            </a:r>
            <a:endParaRPr lang="en-US" sz="2000" dirty="0"/>
          </a:p>
        </p:txBody>
      </p:sp>
      <p:sp>
        <p:nvSpPr>
          <p:cNvPr id="6" name="Slide Number Placeholder 5"/>
          <p:cNvSpPr>
            <a:spLocks noGrp="1"/>
          </p:cNvSpPr>
          <p:nvPr>
            <p:ph type="sldNum" sz="quarter" idx="12"/>
          </p:nvPr>
        </p:nvSpPr>
        <p:spPr/>
        <p:txBody>
          <a:bodyPr/>
          <a:lstStyle/>
          <a:p>
            <a:pPr>
              <a:defRPr/>
            </a:pPr>
            <a:fld id="{45D9F17A-089D-4A4A-8781-7D18156CB09F}" type="slidenum">
              <a:rPr lang="en-US"/>
              <a:pPr>
                <a:defRPr/>
              </a:pPr>
              <a:t>3</a:t>
            </a:fld>
            <a:endParaRPr lang="en-US"/>
          </a:p>
        </p:txBody>
      </p:sp>
      <p:grpSp>
        <p:nvGrpSpPr>
          <p:cNvPr id="43012" name="Group 88"/>
          <p:cNvGrpSpPr>
            <a:grpSpLocks/>
          </p:cNvGrpSpPr>
          <p:nvPr/>
        </p:nvGrpSpPr>
        <p:grpSpPr bwMode="auto">
          <a:xfrm>
            <a:off x="960438" y="838200"/>
            <a:ext cx="7154862" cy="1157288"/>
            <a:chOff x="997" y="3097"/>
            <a:chExt cx="4507" cy="729"/>
          </a:xfrm>
        </p:grpSpPr>
        <p:sp>
          <p:nvSpPr>
            <p:cNvPr id="43036" name="Rectangle 89"/>
            <p:cNvSpPr>
              <a:spLocks noChangeArrowheads="1"/>
            </p:cNvSpPr>
            <p:nvPr/>
          </p:nvSpPr>
          <p:spPr bwMode="auto">
            <a:xfrm>
              <a:off x="3176" y="3097"/>
              <a:ext cx="823" cy="184"/>
            </a:xfrm>
            <a:prstGeom prst="rect">
              <a:avLst/>
            </a:prstGeom>
            <a:solidFill>
              <a:schemeClr val="bg1"/>
            </a:solidFill>
            <a:ln w="9525">
              <a:noFill/>
              <a:miter lim="800000"/>
              <a:headEnd/>
              <a:tailEnd/>
            </a:ln>
          </p:spPr>
          <p:txBody>
            <a:bodyPr anchor="ctr"/>
            <a:lstStyle/>
            <a:p>
              <a:pPr algn="ctr"/>
              <a:r>
                <a:rPr lang="en-US" sz="1400" b="1">
                  <a:latin typeface="Gill Sans MT" pitchFamily="34" charset="0"/>
                </a:rPr>
                <a:t>NSB Approved</a:t>
              </a:r>
            </a:p>
          </p:txBody>
        </p:sp>
        <p:sp>
          <p:nvSpPr>
            <p:cNvPr id="9" name="Rectangle 90"/>
            <p:cNvSpPr>
              <a:spLocks noChangeArrowheads="1"/>
            </p:cNvSpPr>
            <p:nvPr/>
          </p:nvSpPr>
          <p:spPr bwMode="auto">
            <a:xfrm>
              <a:off x="2475" y="3332"/>
              <a:ext cx="737" cy="336"/>
            </a:xfrm>
            <a:prstGeom prst="rect">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Preliminary Design</a:t>
              </a:r>
            </a:p>
          </p:txBody>
        </p:sp>
        <p:sp>
          <p:nvSpPr>
            <p:cNvPr id="10" name="Rectangle 91"/>
            <p:cNvSpPr>
              <a:spLocks noChangeArrowheads="1"/>
            </p:cNvSpPr>
            <p:nvPr/>
          </p:nvSpPr>
          <p:spPr bwMode="auto">
            <a:xfrm>
              <a:off x="3215" y="3332"/>
              <a:ext cx="737" cy="336"/>
            </a:xfrm>
            <a:prstGeom prst="rect">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Final</a:t>
              </a:r>
              <a:br>
                <a:rPr lang="en-US" sz="1400" dirty="0">
                  <a:latin typeface="+mn-lt"/>
                </a:rPr>
              </a:br>
              <a:r>
                <a:rPr lang="en-US" sz="1400" dirty="0">
                  <a:latin typeface="+mn-lt"/>
                </a:rPr>
                <a:t>Design</a:t>
              </a:r>
              <a:endParaRPr lang="en-US" sz="1400" dirty="0">
                <a:latin typeface="+mn-lt"/>
              </a:endParaRPr>
            </a:p>
          </p:txBody>
        </p:sp>
        <p:sp>
          <p:nvSpPr>
            <p:cNvPr id="11" name="Rectangle 92"/>
            <p:cNvSpPr>
              <a:spLocks noChangeArrowheads="1"/>
            </p:cNvSpPr>
            <p:nvPr/>
          </p:nvSpPr>
          <p:spPr bwMode="auto">
            <a:xfrm>
              <a:off x="3956" y="3332"/>
              <a:ext cx="737" cy="336"/>
            </a:xfrm>
            <a:prstGeom prst="rect">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a:latin typeface="+mn-lt"/>
                </a:rPr>
                <a:t>Construction</a:t>
              </a:r>
            </a:p>
          </p:txBody>
        </p:sp>
        <p:sp>
          <p:nvSpPr>
            <p:cNvPr id="12" name="AutoShape 93"/>
            <p:cNvSpPr>
              <a:spLocks noChangeArrowheads="1"/>
            </p:cNvSpPr>
            <p:nvPr/>
          </p:nvSpPr>
          <p:spPr bwMode="auto">
            <a:xfrm>
              <a:off x="4698" y="3171"/>
              <a:ext cx="806" cy="655"/>
            </a:xfrm>
            <a:prstGeom prst="rightArrow">
              <a:avLst>
                <a:gd name="adj1" fmla="val 51880"/>
                <a:gd name="adj2" fmla="val 45070"/>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Operations</a:t>
              </a:r>
            </a:p>
          </p:txBody>
        </p:sp>
        <p:sp>
          <p:nvSpPr>
            <p:cNvPr id="13" name="Rectangle 94"/>
            <p:cNvSpPr>
              <a:spLocks noChangeArrowheads="1"/>
            </p:cNvSpPr>
            <p:nvPr/>
          </p:nvSpPr>
          <p:spPr bwMode="auto">
            <a:xfrm>
              <a:off x="997" y="3332"/>
              <a:ext cx="1474" cy="336"/>
            </a:xfrm>
            <a:prstGeom prst="rect">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Horizon planning and </a:t>
              </a:r>
            </a:p>
            <a:p>
              <a:pPr algn="ctr" fontAlgn="auto">
                <a:spcBef>
                  <a:spcPts val="0"/>
                </a:spcBef>
                <a:spcAft>
                  <a:spcPts val="0"/>
                </a:spcAft>
                <a:defRPr/>
              </a:pPr>
              <a:r>
                <a:rPr lang="en-US" sz="1400" dirty="0">
                  <a:latin typeface="+mn-lt"/>
                </a:rPr>
                <a:t>Conceptual Design</a:t>
              </a:r>
            </a:p>
          </p:txBody>
        </p:sp>
        <p:sp>
          <p:nvSpPr>
            <p:cNvPr id="43042" name="AutoShape 95"/>
            <p:cNvSpPr>
              <a:spLocks noChangeArrowheads="1"/>
            </p:cNvSpPr>
            <p:nvPr/>
          </p:nvSpPr>
          <p:spPr bwMode="auto">
            <a:xfrm flipV="1">
              <a:off x="2398" y="3591"/>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sz="2000">
                <a:latin typeface="Gill Sans MT" pitchFamily="34" charset="0"/>
              </a:endParaRPr>
            </a:p>
          </p:txBody>
        </p:sp>
        <p:sp>
          <p:nvSpPr>
            <p:cNvPr id="43043" name="Rectangle 96"/>
            <p:cNvSpPr>
              <a:spLocks noChangeArrowheads="1"/>
            </p:cNvSpPr>
            <p:nvPr/>
          </p:nvSpPr>
          <p:spPr bwMode="auto">
            <a:xfrm>
              <a:off x="2513" y="3188"/>
              <a:ext cx="684" cy="158"/>
            </a:xfrm>
            <a:prstGeom prst="rect">
              <a:avLst/>
            </a:prstGeom>
            <a:noFill/>
            <a:ln w="9525">
              <a:noFill/>
              <a:miter lim="800000"/>
              <a:headEnd/>
              <a:tailEnd/>
            </a:ln>
          </p:spPr>
          <p:txBody>
            <a:bodyPr anchor="ctr"/>
            <a:lstStyle/>
            <a:p>
              <a:pPr algn="ctr"/>
              <a:r>
                <a:rPr lang="en-US" sz="1400" b="1">
                  <a:latin typeface="Gill Sans MT" pitchFamily="34" charset="0"/>
                </a:rPr>
                <a:t>Readiness</a:t>
              </a:r>
            </a:p>
          </p:txBody>
        </p:sp>
        <p:sp>
          <p:nvSpPr>
            <p:cNvPr id="43044" name="AutoShape 97"/>
            <p:cNvSpPr>
              <a:spLocks noChangeArrowheads="1"/>
            </p:cNvSpPr>
            <p:nvPr/>
          </p:nvSpPr>
          <p:spPr bwMode="auto">
            <a:xfrm flipV="1">
              <a:off x="3145" y="3605"/>
              <a:ext cx="144" cy="125"/>
            </a:xfrm>
            <a:prstGeom prst="triangle">
              <a:avLst>
                <a:gd name="adj" fmla="val 50000"/>
              </a:avLst>
            </a:prstGeom>
            <a:solidFill>
              <a:srgbClr val="000000"/>
            </a:solidFill>
            <a:ln w="9525">
              <a:solidFill>
                <a:schemeClr val="tx1"/>
              </a:solidFill>
              <a:miter lim="800000"/>
              <a:headEnd/>
              <a:tailEnd/>
            </a:ln>
          </p:spPr>
          <p:txBody>
            <a:bodyPr wrap="none" anchor="ctr"/>
            <a:lstStyle/>
            <a:p>
              <a:endParaRPr lang="de-DE" sz="2000">
                <a:latin typeface="Gill Sans MT" pitchFamily="34" charset="0"/>
              </a:endParaRPr>
            </a:p>
          </p:txBody>
        </p:sp>
        <p:sp>
          <p:nvSpPr>
            <p:cNvPr id="43045" name="AutoShape 98"/>
            <p:cNvSpPr>
              <a:spLocks noChangeArrowheads="1"/>
            </p:cNvSpPr>
            <p:nvPr/>
          </p:nvSpPr>
          <p:spPr bwMode="auto">
            <a:xfrm flipV="1">
              <a:off x="3880" y="3599"/>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sz="2000">
                <a:latin typeface="Gill Sans MT" pitchFamily="34" charset="0"/>
              </a:endParaRPr>
            </a:p>
          </p:txBody>
        </p:sp>
        <p:sp>
          <p:nvSpPr>
            <p:cNvPr id="43046" name="AutoShape 99"/>
            <p:cNvSpPr>
              <a:spLocks noChangeArrowheads="1"/>
            </p:cNvSpPr>
            <p:nvPr/>
          </p:nvSpPr>
          <p:spPr bwMode="auto">
            <a:xfrm flipV="1">
              <a:off x="4628" y="3600"/>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sz="2000">
                <a:latin typeface="Gill Sans MT" pitchFamily="34" charset="0"/>
              </a:endParaRPr>
            </a:p>
          </p:txBody>
        </p:sp>
      </p:grpSp>
      <p:grpSp>
        <p:nvGrpSpPr>
          <p:cNvPr id="43013" name="Group 75"/>
          <p:cNvGrpSpPr>
            <a:grpSpLocks/>
          </p:cNvGrpSpPr>
          <p:nvPr/>
        </p:nvGrpSpPr>
        <p:grpSpPr bwMode="auto">
          <a:xfrm>
            <a:off x="2459038" y="1658938"/>
            <a:ext cx="4733925" cy="893762"/>
            <a:chOff x="1976" y="3703"/>
            <a:chExt cx="2982" cy="563"/>
          </a:xfrm>
        </p:grpSpPr>
        <p:grpSp>
          <p:nvGrpSpPr>
            <p:cNvPr id="43024" name="Group 76"/>
            <p:cNvGrpSpPr>
              <a:grpSpLocks/>
            </p:cNvGrpSpPr>
            <p:nvPr/>
          </p:nvGrpSpPr>
          <p:grpSpPr bwMode="auto">
            <a:xfrm>
              <a:off x="1976" y="3703"/>
              <a:ext cx="819" cy="563"/>
              <a:chOff x="954" y="1417"/>
              <a:chExt cx="819" cy="563"/>
            </a:xfrm>
          </p:grpSpPr>
          <p:sp>
            <p:nvSpPr>
              <p:cNvPr id="43034" name="Text Box 77"/>
              <p:cNvSpPr txBox="1">
                <a:spLocks noChangeArrowheads="1"/>
              </p:cNvSpPr>
              <p:nvPr/>
            </p:nvSpPr>
            <p:spPr bwMode="auto">
              <a:xfrm>
                <a:off x="954" y="1532"/>
                <a:ext cx="819" cy="448"/>
              </a:xfrm>
              <a:prstGeom prst="rect">
                <a:avLst/>
              </a:prstGeom>
              <a:solidFill>
                <a:schemeClr val="bg1"/>
              </a:solidFill>
              <a:ln w="9525">
                <a:noFill/>
                <a:miter lim="800000"/>
                <a:headEnd/>
                <a:tailEnd/>
              </a:ln>
            </p:spPr>
            <p:txBody>
              <a:bodyPr tIns="18288">
                <a:spAutoFit/>
              </a:bodyPr>
              <a:lstStyle/>
              <a:p>
                <a:pPr algn="ctr">
                  <a:spcBef>
                    <a:spcPct val="50000"/>
                  </a:spcBef>
                </a:pPr>
                <a:r>
                  <a:rPr lang="en-US" sz="1400">
                    <a:latin typeface="Gill Sans MT" pitchFamily="34" charset="0"/>
                  </a:rPr>
                  <a:t>Conceptual Design Review (CDR)</a:t>
                </a:r>
              </a:p>
            </p:txBody>
          </p:sp>
          <p:sp>
            <p:nvSpPr>
              <p:cNvPr id="43035" name="AutoShape 78"/>
              <p:cNvSpPr>
                <a:spLocks noChangeArrowheads="1"/>
              </p:cNvSpPr>
              <p:nvPr/>
            </p:nvSpPr>
            <p:spPr bwMode="auto">
              <a:xfrm>
                <a:off x="1287" y="1417"/>
                <a:ext cx="144" cy="125"/>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3025" name="Group 79"/>
            <p:cNvGrpSpPr>
              <a:grpSpLocks/>
            </p:cNvGrpSpPr>
            <p:nvPr/>
          </p:nvGrpSpPr>
          <p:grpSpPr bwMode="auto">
            <a:xfrm>
              <a:off x="2737" y="3703"/>
              <a:ext cx="787" cy="563"/>
              <a:chOff x="2712" y="2269"/>
              <a:chExt cx="787" cy="563"/>
            </a:xfrm>
          </p:grpSpPr>
          <p:sp>
            <p:nvSpPr>
              <p:cNvPr id="43032" name="Text Box 80"/>
              <p:cNvSpPr txBox="1">
                <a:spLocks noChangeArrowheads="1"/>
              </p:cNvSpPr>
              <p:nvPr/>
            </p:nvSpPr>
            <p:spPr bwMode="auto">
              <a:xfrm>
                <a:off x="2712" y="2384"/>
                <a:ext cx="787" cy="448"/>
              </a:xfrm>
              <a:prstGeom prst="rect">
                <a:avLst/>
              </a:prstGeom>
              <a:solidFill>
                <a:schemeClr val="bg1"/>
              </a:solidFill>
              <a:ln w="9525">
                <a:noFill/>
                <a:miter lim="800000"/>
                <a:headEnd/>
                <a:tailEnd/>
              </a:ln>
            </p:spPr>
            <p:txBody>
              <a:bodyPr tIns="18288">
                <a:spAutoFit/>
              </a:bodyPr>
              <a:lstStyle/>
              <a:p>
                <a:pPr algn="ctr">
                  <a:spcBef>
                    <a:spcPct val="50000"/>
                  </a:spcBef>
                </a:pPr>
                <a:r>
                  <a:rPr lang="en-US" sz="1400">
                    <a:latin typeface="Gill Sans MT" pitchFamily="34" charset="0"/>
                  </a:rPr>
                  <a:t>Preliminary Design Review (PDR)</a:t>
                </a:r>
              </a:p>
            </p:txBody>
          </p:sp>
          <p:sp>
            <p:nvSpPr>
              <p:cNvPr id="43033" name="AutoShape 81"/>
              <p:cNvSpPr>
                <a:spLocks noChangeArrowheads="1"/>
              </p:cNvSpPr>
              <p:nvPr/>
            </p:nvSpPr>
            <p:spPr bwMode="auto">
              <a:xfrm>
                <a:off x="3027" y="2269"/>
                <a:ext cx="144" cy="125"/>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3026" name="Group 82"/>
            <p:cNvGrpSpPr>
              <a:grpSpLocks/>
            </p:cNvGrpSpPr>
            <p:nvPr/>
          </p:nvGrpSpPr>
          <p:grpSpPr bwMode="auto">
            <a:xfrm>
              <a:off x="3461" y="3703"/>
              <a:ext cx="813" cy="563"/>
              <a:chOff x="958" y="1417"/>
              <a:chExt cx="813" cy="563"/>
            </a:xfrm>
          </p:grpSpPr>
          <p:sp>
            <p:nvSpPr>
              <p:cNvPr id="43030" name="Text Box 83"/>
              <p:cNvSpPr txBox="1">
                <a:spLocks noChangeArrowheads="1"/>
              </p:cNvSpPr>
              <p:nvPr/>
            </p:nvSpPr>
            <p:spPr bwMode="auto">
              <a:xfrm>
                <a:off x="958" y="1532"/>
                <a:ext cx="813" cy="448"/>
              </a:xfrm>
              <a:prstGeom prst="rect">
                <a:avLst/>
              </a:prstGeom>
              <a:solidFill>
                <a:schemeClr val="bg1"/>
              </a:solidFill>
              <a:ln w="9525">
                <a:noFill/>
                <a:miter lim="800000"/>
                <a:headEnd/>
                <a:tailEnd/>
              </a:ln>
            </p:spPr>
            <p:txBody>
              <a:bodyPr tIns="18288">
                <a:spAutoFit/>
              </a:bodyPr>
              <a:lstStyle/>
              <a:p>
                <a:pPr algn="ctr">
                  <a:spcBef>
                    <a:spcPct val="50000"/>
                  </a:spcBef>
                </a:pPr>
                <a:r>
                  <a:rPr lang="en-US" sz="1400">
                    <a:latin typeface="Gill Sans MT" pitchFamily="34" charset="0"/>
                  </a:rPr>
                  <a:t>Final</a:t>
                </a:r>
                <a:br>
                  <a:rPr lang="en-US" sz="1400">
                    <a:latin typeface="Gill Sans MT" pitchFamily="34" charset="0"/>
                  </a:rPr>
                </a:br>
                <a:r>
                  <a:rPr lang="en-US" sz="1400">
                    <a:latin typeface="Gill Sans MT" pitchFamily="34" charset="0"/>
                  </a:rPr>
                  <a:t>Design Review (FDR)</a:t>
                </a:r>
              </a:p>
            </p:txBody>
          </p:sp>
          <p:sp>
            <p:nvSpPr>
              <p:cNvPr id="43031" name="AutoShape 84"/>
              <p:cNvSpPr>
                <a:spLocks noChangeArrowheads="1"/>
              </p:cNvSpPr>
              <p:nvPr/>
            </p:nvSpPr>
            <p:spPr bwMode="auto">
              <a:xfrm>
                <a:off x="1287" y="1417"/>
                <a:ext cx="144" cy="125"/>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3027" name="Group 85"/>
            <p:cNvGrpSpPr>
              <a:grpSpLocks/>
            </p:cNvGrpSpPr>
            <p:nvPr/>
          </p:nvGrpSpPr>
          <p:grpSpPr bwMode="auto">
            <a:xfrm>
              <a:off x="4279" y="3703"/>
              <a:ext cx="679" cy="427"/>
              <a:chOff x="4272" y="2275"/>
              <a:chExt cx="679" cy="427"/>
            </a:xfrm>
          </p:grpSpPr>
          <p:sp>
            <p:nvSpPr>
              <p:cNvPr id="43028" name="Text Box 86"/>
              <p:cNvSpPr txBox="1">
                <a:spLocks noChangeArrowheads="1"/>
              </p:cNvSpPr>
              <p:nvPr/>
            </p:nvSpPr>
            <p:spPr bwMode="auto">
              <a:xfrm>
                <a:off x="4272" y="2390"/>
                <a:ext cx="679" cy="312"/>
              </a:xfrm>
              <a:prstGeom prst="rect">
                <a:avLst/>
              </a:prstGeom>
              <a:solidFill>
                <a:schemeClr val="bg1"/>
              </a:solidFill>
              <a:ln w="9525">
                <a:noFill/>
                <a:miter lim="800000"/>
                <a:headEnd/>
                <a:tailEnd/>
              </a:ln>
            </p:spPr>
            <p:txBody>
              <a:bodyPr tIns="18288">
                <a:spAutoFit/>
              </a:bodyPr>
              <a:lstStyle/>
              <a:p>
                <a:pPr algn="ctr">
                  <a:spcBef>
                    <a:spcPct val="50000"/>
                  </a:spcBef>
                </a:pPr>
                <a:r>
                  <a:rPr lang="en-US" sz="1400">
                    <a:latin typeface="Gill Sans MT" pitchFamily="34" charset="0"/>
                  </a:rPr>
                  <a:t>Operations Review</a:t>
                </a:r>
              </a:p>
            </p:txBody>
          </p:sp>
          <p:sp>
            <p:nvSpPr>
              <p:cNvPr id="43029" name="AutoShape 87"/>
              <p:cNvSpPr>
                <a:spLocks noChangeArrowheads="1"/>
              </p:cNvSpPr>
              <p:nvPr/>
            </p:nvSpPr>
            <p:spPr bwMode="auto">
              <a:xfrm>
                <a:off x="4533" y="2275"/>
                <a:ext cx="144" cy="125"/>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grpSp>
        <p:nvGrpSpPr>
          <p:cNvPr id="43014" name="Group 170"/>
          <p:cNvGrpSpPr>
            <a:grpSpLocks/>
          </p:cNvGrpSpPr>
          <p:nvPr/>
        </p:nvGrpSpPr>
        <p:grpSpPr bwMode="auto">
          <a:xfrm>
            <a:off x="7539038" y="2149475"/>
            <a:ext cx="1157287" cy="460375"/>
            <a:chOff x="7866063" y="6238881"/>
            <a:chExt cx="1157267" cy="460376"/>
          </a:xfrm>
        </p:grpSpPr>
        <p:grpSp>
          <p:nvGrpSpPr>
            <p:cNvPr id="43016" name="Group 158"/>
            <p:cNvGrpSpPr>
              <a:grpSpLocks/>
            </p:cNvGrpSpPr>
            <p:nvPr/>
          </p:nvGrpSpPr>
          <p:grpSpPr bwMode="auto">
            <a:xfrm>
              <a:off x="7905733" y="6238881"/>
              <a:ext cx="1117597" cy="460376"/>
              <a:chOff x="4980" y="3930"/>
              <a:chExt cx="704" cy="290"/>
            </a:xfrm>
          </p:grpSpPr>
          <p:sp>
            <p:nvSpPr>
              <p:cNvPr id="43020" name="Rectangle 159"/>
              <p:cNvSpPr>
                <a:spLocks noChangeArrowheads="1"/>
              </p:cNvSpPr>
              <p:nvPr/>
            </p:nvSpPr>
            <p:spPr bwMode="auto">
              <a:xfrm>
                <a:off x="4980" y="3930"/>
                <a:ext cx="704" cy="290"/>
              </a:xfrm>
              <a:prstGeom prst="rect">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nvGrpSpPr>
              <p:cNvPr id="43021" name="Group 160"/>
              <p:cNvGrpSpPr>
                <a:grpSpLocks/>
              </p:cNvGrpSpPr>
              <p:nvPr/>
            </p:nvGrpSpPr>
            <p:grpSpPr bwMode="auto">
              <a:xfrm>
                <a:off x="5261" y="3983"/>
                <a:ext cx="420" cy="202"/>
                <a:chOff x="-12" y="4107"/>
                <a:chExt cx="420" cy="202"/>
              </a:xfrm>
            </p:grpSpPr>
            <p:sp>
              <p:nvSpPr>
                <p:cNvPr id="43022" name="Text Box 161"/>
                <p:cNvSpPr txBox="1">
                  <a:spLocks noChangeArrowheads="1"/>
                </p:cNvSpPr>
                <p:nvPr/>
              </p:nvSpPr>
              <p:spPr bwMode="auto">
                <a:xfrm>
                  <a:off x="-12" y="4202"/>
                  <a:ext cx="420" cy="107"/>
                </a:xfrm>
                <a:prstGeom prst="rect">
                  <a:avLst/>
                </a:prstGeom>
                <a:noFill/>
                <a:ln w="9525">
                  <a:noFill/>
                  <a:miter lim="800000"/>
                  <a:headEnd/>
                  <a:tailEnd/>
                </a:ln>
              </p:spPr>
              <p:txBody>
                <a:bodyPr wrap="none" tIns="0" bIns="0">
                  <a:spAutoFit/>
                </a:bodyPr>
                <a:lstStyle/>
                <a:p>
                  <a:pPr algn="ctr">
                    <a:spcBef>
                      <a:spcPct val="50000"/>
                    </a:spcBef>
                  </a:pPr>
                  <a:r>
                    <a:rPr lang="en-US" sz="1100">
                      <a:latin typeface="Gill Sans MT" pitchFamily="34" charset="0"/>
                    </a:rPr>
                    <a:t>Decision</a:t>
                  </a:r>
                </a:p>
              </p:txBody>
            </p:sp>
            <p:sp>
              <p:nvSpPr>
                <p:cNvPr id="43023" name="AutoShape 162"/>
                <p:cNvSpPr>
                  <a:spLocks noChangeArrowheads="1"/>
                </p:cNvSpPr>
                <p:nvPr/>
              </p:nvSpPr>
              <p:spPr bwMode="auto">
                <a:xfrm flipV="1">
                  <a:off x="164" y="4107"/>
                  <a:ext cx="94" cy="82"/>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grpSp>
          <p:nvGrpSpPr>
            <p:cNvPr id="43017" name="Group 164"/>
            <p:cNvGrpSpPr>
              <a:grpSpLocks/>
            </p:cNvGrpSpPr>
            <p:nvPr/>
          </p:nvGrpSpPr>
          <p:grpSpPr bwMode="auto">
            <a:xfrm>
              <a:off x="7866063" y="6323033"/>
              <a:ext cx="600076" cy="320676"/>
              <a:chOff x="-23" y="4107"/>
              <a:chExt cx="378" cy="202"/>
            </a:xfrm>
          </p:grpSpPr>
          <p:sp>
            <p:nvSpPr>
              <p:cNvPr id="43018" name="Text Box 165"/>
              <p:cNvSpPr txBox="1">
                <a:spLocks noChangeArrowheads="1"/>
              </p:cNvSpPr>
              <p:nvPr/>
            </p:nvSpPr>
            <p:spPr bwMode="auto">
              <a:xfrm>
                <a:off x="-23" y="4202"/>
                <a:ext cx="378" cy="107"/>
              </a:xfrm>
              <a:prstGeom prst="rect">
                <a:avLst/>
              </a:prstGeom>
              <a:noFill/>
              <a:ln w="9525">
                <a:noFill/>
                <a:miter lim="800000"/>
                <a:headEnd/>
                <a:tailEnd/>
              </a:ln>
            </p:spPr>
            <p:txBody>
              <a:bodyPr wrap="none" tIns="0" bIns="0">
                <a:spAutoFit/>
              </a:bodyPr>
              <a:lstStyle/>
              <a:p>
                <a:pPr algn="ctr">
                  <a:spcBef>
                    <a:spcPct val="50000"/>
                  </a:spcBef>
                </a:pPr>
                <a:r>
                  <a:rPr lang="en-US" sz="1100">
                    <a:latin typeface="Gill Sans MT" pitchFamily="34" charset="0"/>
                  </a:rPr>
                  <a:t>Review</a:t>
                </a:r>
              </a:p>
            </p:txBody>
          </p:sp>
          <p:sp>
            <p:nvSpPr>
              <p:cNvPr id="43019" name="AutoShape 166"/>
              <p:cNvSpPr>
                <a:spLocks noChangeArrowheads="1"/>
              </p:cNvSpPr>
              <p:nvPr/>
            </p:nvSpPr>
            <p:spPr bwMode="auto">
              <a:xfrm>
                <a:off x="132" y="4107"/>
                <a:ext cx="94" cy="82"/>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cxnSp>
        <p:nvCxnSpPr>
          <p:cNvPr id="67" name="Straight Connector 66"/>
          <p:cNvCxnSpPr/>
          <p:nvPr/>
        </p:nvCxnSpPr>
        <p:spPr>
          <a:xfrm>
            <a:off x="619125" y="2713038"/>
            <a:ext cx="79152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8" name="Straight Connector 177"/>
          <p:cNvCxnSpPr/>
          <p:nvPr/>
        </p:nvCxnSpPr>
        <p:spPr>
          <a:xfrm rot="5400000">
            <a:off x="1470025" y="3421063"/>
            <a:ext cx="434340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304800" y="3421063"/>
            <a:ext cx="434340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2651125" y="3421063"/>
            <a:ext cx="434340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3825875" y="3421063"/>
            <a:ext cx="434340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5006975" y="3421063"/>
            <a:ext cx="434340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45063" name="Group 2"/>
          <p:cNvGrpSpPr>
            <a:grpSpLocks/>
          </p:cNvGrpSpPr>
          <p:nvPr/>
        </p:nvGrpSpPr>
        <p:grpSpPr bwMode="auto">
          <a:xfrm>
            <a:off x="438150" y="5002213"/>
            <a:ext cx="8023225" cy="1416050"/>
            <a:chOff x="464" y="1735"/>
            <a:chExt cx="5054" cy="892"/>
          </a:xfrm>
        </p:grpSpPr>
        <p:grpSp>
          <p:nvGrpSpPr>
            <p:cNvPr id="45134" name="Group 3"/>
            <p:cNvGrpSpPr>
              <a:grpSpLocks/>
            </p:cNvGrpSpPr>
            <p:nvPr/>
          </p:nvGrpSpPr>
          <p:grpSpPr bwMode="auto">
            <a:xfrm>
              <a:off x="1771" y="1735"/>
              <a:ext cx="3339" cy="211"/>
              <a:chOff x="1771" y="1735"/>
              <a:chExt cx="3339" cy="211"/>
            </a:xfrm>
          </p:grpSpPr>
          <p:sp>
            <p:nvSpPr>
              <p:cNvPr id="45164" name="Line 4"/>
              <p:cNvSpPr>
                <a:spLocks noChangeShapeType="1"/>
              </p:cNvSpPr>
              <p:nvPr/>
            </p:nvSpPr>
            <p:spPr bwMode="auto">
              <a:xfrm>
                <a:off x="3251" y="1832"/>
                <a:ext cx="1859" cy="0"/>
              </a:xfrm>
              <a:prstGeom prst="line">
                <a:avLst/>
              </a:prstGeom>
              <a:noFill/>
              <a:ln w="9525">
                <a:solidFill>
                  <a:schemeClr val="tx1"/>
                </a:solidFill>
                <a:round/>
                <a:headEnd type="stealth" w="med" len="med"/>
                <a:tailEnd type="stealth" w="med" len="med"/>
              </a:ln>
            </p:spPr>
            <p:txBody>
              <a:bodyPr/>
              <a:lstStyle/>
              <a:p>
                <a:endParaRPr lang="de-DE"/>
              </a:p>
            </p:txBody>
          </p:sp>
          <p:sp>
            <p:nvSpPr>
              <p:cNvPr id="45165" name="Rectangle 5"/>
              <p:cNvSpPr>
                <a:spLocks noChangeArrowheads="1"/>
              </p:cNvSpPr>
              <p:nvPr/>
            </p:nvSpPr>
            <p:spPr bwMode="auto">
              <a:xfrm>
                <a:off x="3740" y="1752"/>
                <a:ext cx="1008" cy="194"/>
              </a:xfrm>
              <a:prstGeom prst="rect">
                <a:avLst/>
              </a:prstGeom>
              <a:solidFill>
                <a:schemeClr val="bg1"/>
              </a:solidFill>
              <a:ln w="28575">
                <a:noFill/>
                <a:miter lim="800000"/>
                <a:headEnd/>
                <a:tailEnd/>
              </a:ln>
            </p:spPr>
            <p:txBody>
              <a:bodyPr>
                <a:spAutoFit/>
              </a:bodyPr>
              <a:lstStyle/>
              <a:p>
                <a:pPr algn="ctr"/>
                <a:r>
                  <a:rPr lang="en-US" sz="1400" b="1">
                    <a:latin typeface="Gill Sans MT" pitchFamily="34" charset="0"/>
                  </a:rPr>
                  <a:t>Implementation</a:t>
                </a:r>
              </a:p>
            </p:txBody>
          </p:sp>
          <p:sp>
            <p:nvSpPr>
              <p:cNvPr id="45166" name="Line 6"/>
              <p:cNvSpPr>
                <a:spLocks noChangeShapeType="1"/>
              </p:cNvSpPr>
              <p:nvPr/>
            </p:nvSpPr>
            <p:spPr bwMode="auto">
              <a:xfrm>
                <a:off x="1771" y="1832"/>
                <a:ext cx="1429" cy="0"/>
              </a:xfrm>
              <a:prstGeom prst="line">
                <a:avLst/>
              </a:prstGeom>
              <a:noFill/>
              <a:ln w="9525">
                <a:solidFill>
                  <a:schemeClr val="tx1"/>
                </a:solidFill>
                <a:round/>
                <a:headEnd type="stealth" w="med" len="med"/>
                <a:tailEnd type="stealth" w="med" len="med"/>
              </a:ln>
            </p:spPr>
            <p:txBody>
              <a:bodyPr/>
              <a:lstStyle/>
              <a:p>
                <a:endParaRPr lang="de-DE"/>
              </a:p>
            </p:txBody>
          </p:sp>
          <p:sp>
            <p:nvSpPr>
              <p:cNvPr id="45167" name="Rectangle 7"/>
              <p:cNvSpPr>
                <a:spLocks noChangeArrowheads="1"/>
              </p:cNvSpPr>
              <p:nvPr/>
            </p:nvSpPr>
            <p:spPr bwMode="auto">
              <a:xfrm>
                <a:off x="2140" y="1735"/>
                <a:ext cx="784" cy="194"/>
              </a:xfrm>
              <a:prstGeom prst="rect">
                <a:avLst/>
              </a:prstGeom>
              <a:solidFill>
                <a:schemeClr val="bg1"/>
              </a:solidFill>
              <a:ln w="28575">
                <a:noFill/>
                <a:miter lim="800000"/>
                <a:headEnd/>
                <a:tailEnd/>
              </a:ln>
            </p:spPr>
            <p:txBody>
              <a:bodyPr>
                <a:spAutoFit/>
              </a:bodyPr>
              <a:lstStyle/>
              <a:p>
                <a:pPr algn="ctr"/>
                <a:r>
                  <a:rPr lang="en-US" sz="1400" b="1">
                    <a:latin typeface="Gill Sans MT" pitchFamily="34" charset="0"/>
                  </a:rPr>
                  <a:t>Formulation</a:t>
                </a:r>
              </a:p>
            </p:txBody>
          </p:sp>
        </p:grpSp>
        <p:grpSp>
          <p:nvGrpSpPr>
            <p:cNvPr id="45135" name="Group 8"/>
            <p:cNvGrpSpPr>
              <a:grpSpLocks/>
            </p:cNvGrpSpPr>
            <p:nvPr/>
          </p:nvGrpSpPr>
          <p:grpSpPr bwMode="auto">
            <a:xfrm>
              <a:off x="464" y="1886"/>
              <a:ext cx="5054" cy="741"/>
              <a:chOff x="464" y="1872"/>
              <a:chExt cx="5054" cy="741"/>
            </a:xfrm>
          </p:grpSpPr>
          <p:sp>
            <p:nvSpPr>
              <p:cNvPr id="12432" name="AutoShape 14"/>
              <p:cNvSpPr>
                <a:spLocks noChangeArrowheads="1"/>
              </p:cNvSpPr>
              <p:nvPr/>
            </p:nvSpPr>
            <p:spPr bwMode="auto">
              <a:xfrm>
                <a:off x="4709" y="1872"/>
                <a:ext cx="809" cy="652"/>
              </a:xfrm>
              <a:prstGeom prst="rightArrow">
                <a:avLst>
                  <a:gd name="adj1" fmla="val 51880"/>
                  <a:gd name="adj2" fmla="val 45237"/>
                </a:avLst>
              </a:prstGeom>
              <a:solidFill>
                <a:schemeClr val="bg2">
                  <a:lumMod val="9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Operations</a:t>
                </a:r>
              </a:p>
            </p:txBody>
          </p:sp>
          <p:pic>
            <p:nvPicPr>
              <p:cNvPr id="45137" name="Picture 9" descr="NASA logo"/>
              <p:cNvPicPr>
                <a:picLocks noChangeAspect="1" noChangeArrowheads="1"/>
              </p:cNvPicPr>
              <p:nvPr/>
            </p:nvPicPr>
            <p:blipFill>
              <a:blip r:embed="rId3"/>
              <a:srcRect/>
              <a:stretch>
                <a:fillRect/>
              </a:stretch>
            </p:blipFill>
            <p:spPr bwMode="auto">
              <a:xfrm>
                <a:off x="464" y="1958"/>
                <a:ext cx="499" cy="406"/>
              </a:xfrm>
              <a:prstGeom prst="rect">
                <a:avLst/>
              </a:prstGeom>
              <a:noFill/>
              <a:ln w="9525">
                <a:noFill/>
                <a:miter lim="800000"/>
                <a:headEnd/>
                <a:tailEnd/>
              </a:ln>
            </p:spPr>
          </p:pic>
          <p:sp>
            <p:nvSpPr>
              <p:cNvPr id="12428" name="Rectangle 10"/>
              <p:cNvSpPr>
                <a:spLocks noChangeArrowheads="1"/>
              </p:cNvSpPr>
              <p:nvPr/>
            </p:nvSpPr>
            <p:spPr bwMode="auto">
              <a:xfrm>
                <a:off x="1013" y="2030"/>
                <a:ext cx="737" cy="336"/>
              </a:xfrm>
              <a:prstGeom prst="rect">
                <a:avLst/>
              </a:prstGeom>
              <a:solidFill>
                <a:schemeClr val="bg2">
                  <a:lumMod val="9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Concept</a:t>
                </a:r>
              </a:p>
              <a:p>
                <a:pPr algn="ctr" fontAlgn="auto">
                  <a:spcBef>
                    <a:spcPts val="0"/>
                  </a:spcBef>
                  <a:spcAft>
                    <a:spcPts val="0"/>
                  </a:spcAft>
                  <a:defRPr/>
                </a:pPr>
                <a:r>
                  <a:rPr lang="en-US" sz="1400" dirty="0">
                    <a:latin typeface="+mn-lt"/>
                  </a:rPr>
                  <a:t>Studies</a:t>
                </a:r>
              </a:p>
            </p:txBody>
          </p:sp>
          <p:sp>
            <p:nvSpPr>
              <p:cNvPr id="12429" name="Rectangle 11"/>
              <p:cNvSpPr>
                <a:spLocks noChangeArrowheads="1"/>
              </p:cNvSpPr>
              <p:nvPr/>
            </p:nvSpPr>
            <p:spPr bwMode="auto">
              <a:xfrm>
                <a:off x="2486" y="2030"/>
                <a:ext cx="744" cy="336"/>
              </a:xfrm>
              <a:prstGeom prst="rect">
                <a:avLst/>
              </a:prstGeom>
              <a:solidFill>
                <a:schemeClr val="bg2">
                  <a:lumMod val="90000"/>
                </a:schemeClr>
              </a:solidFill>
              <a:ln w="9525">
                <a:solidFill>
                  <a:schemeClr val="tx1"/>
                </a:solidFill>
                <a:miter lim="800000"/>
                <a:headEnd/>
                <a:tailEnd/>
              </a:ln>
            </p:spPr>
            <p:txBody>
              <a:bodyPr lIns="0" tIns="0" rIns="0" bIns="0" anchor="ctr"/>
              <a:lstStyle/>
              <a:p>
                <a:pPr algn="ctr" fontAlgn="auto">
                  <a:spcBef>
                    <a:spcPts val="0"/>
                  </a:spcBef>
                  <a:spcAft>
                    <a:spcPts val="0"/>
                  </a:spcAft>
                  <a:defRPr/>
                </a:pPr>
                <a:r>
                  <a:rPr lang="en-US" sz="1200" dirty="0">
                    <a:latin typeface="+mn-lt"/>
                  </a:rPr>
                  <a:t>Prelim Design &amp; Tech Completion</a:t>
                </a:r>
              </a:p>
            </p:txBody>
          </p:sp>
          <p:sp>
            <p:nvSpPr>
              <p:cNvPr id="12430" name="Rectangle 12"/>
              <p:cNvSpPr>
                <a:spLocks noChangeArrowheads="1"/>
              </p:cNvSpPr>
              <p:nvPr/>
            </p:nvSpPr>
            <p:spPr bwMode="auto">
              <a:xfrm>
                <a:off x="3228" y="2030"/>
                <a:ext cx="971" cy="336"/>
              </a:xfrm>
              <a:prstGeom prst="rect">
                <a:avLst/>
              </a:prstGeom>
              <a:solidFill>
                <a:schemeClr val="bg2">
                  <a:lumMod val="9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Final Design &amp; </a:t>
                </a:r>
                <a:r>
                  <a:rPr lang="en-US" sz="1400" dirty="0">
                    <a:latin typeface="+mn-lt"/>
                  </a:rPr>
                  <a:t>Fabrication</a:t>
                </a:r>
                <a:endParaRPr lang="en-US" sz="1400" dirty="0">
                  <a:latin typeface="+mn-lt"/>
                </a:endParaRPr>
              </a:p>
            </p:txBody>
          </p:sp>
          <p:sp>
            <p:nvSpPr>
              <p:cNvPr id="12433" name="Rectangle 15"/>
              <p:cNvSpPr>
                <a:spLocks noChangeArrowheads="1"/>
              </p:cNvSpPr>
              <p:nvPr/>
            </p:nvSpPr>
            <p:spPr bwMode="auto">
              <a:xfrm>
                <a:off x="1746" y="2030"/>
                <a:ext cx="737" cy="336"/>
              </a:xfrm>
              <a:prstGeom prst="rect">
                <a:avLst/>
              </a:prstGeom>
              <a:solidFill>
                <a:schemeClr val="bg2">
                  <a:lumMod val="9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a:latin typeface="+mn-lt"/>
                  </a:rPr>
                  <a:t>Concept &amp; Tech Devel</a:t>
                </a:r>
              </a:p>
            </p:txBody>
          </p:sp>
          <p:sp>
            <p:nvSpPr>
              <p:cNvPr id="45142" name="Rectangle 16"/>
              <p:cNvSpPr>
                <a:spLocks noChangeArrowheads="1"/>
              </p:cNvSpPr>
              <p:nvPr/>
            </p:nvSpPr>
            <p:spPr bwMode="auto">
              <a:xfrm>
                <a:off x="1084" y="1873"/>
                <a:ext cx="668" cy="194"/>
              </a:xfrm>
              <a:prstGeom prst="rect">
                <a:avLst/>
              </a:prstGeom>
              <a:noFill/>
              <a:ln w="9525">
                <a:noFill/>
                <a:miter lim="800000"/>
                <a:headEnd/>
                <a:tailEnd/>
              </a:ln>
            </p:spPr>
            <p:txBody>
              <a:bodyPr wrap="none">
                <a:spAutoFit/>
              </a:bodyPr>
              <a:lstStyle/>
              <a:p>
                <a:r>
                  <a:rPr lang="en-US" sz="1400">
                    <a:latin typeface="Gill Sans MT" pitchFamily="34" charset="0"/>
                  </a:rPr>
                  <a:t>Pre-Phase A</a:t>
                </a:r>
              </a:p>
            </p:txBody>
          </p:sp>
          <p:sp>
            <p:nvSpPr>
              <p:cNvPr id="45143" name="Rectangle 17"/>
              <p:cNvSpPr>
                <a:spLocks noChangeArrowheads="1"/>
              </p:cNvSpPr>
              <p:nvPr/>
            </p:nvSpPr>
            <p:spPr bwMode="auto">
              <a:xfrm>
                <a:off x="1896" y="1873"/>
                <a:ext cx="481" cy="194"/>
              </a:xfrm>
              <a:prstGeom prst="rect">
                <a:avLst/>
              </a:prstGeom>
              <a:noFill/>
              <a:ln w="9525">
                <a:noFill/>
                <a:miter lim="800000"/>
                <a:headEnd/>
                <a:tailEnd/>
              </a:ln>
            </p:spPr>
            <p:txBody>
              <a:bodyPr wrap="none">
                <a:spAutoFit/>
              </a:bodyPr>
              <a:lstStyle/>
              <a:p>
                <a:r>
                  <a:rPr lang="en-US" sz="1400">
                    <a:latin typeface="Gill Sans MT" pitchFamily="34" charset="0"/>
                  </a:rPr>
                  <a:t>Phase A</a:t>
                </a:r>
              </a:p>
            </p:txBody>
          </p:sp>
          <p:sp>
            <p:nvSpPr>
              <p:cNvPr id="45144" name="Rectangle 18"/>
              <p:cNvSpPr>
                <a:spLocks noChangeArrowheads="1"/>
              </p:cNvSpPr>
              <p:nvPr/>
            </p:nvSpPr>
            <p:spPr bwMode="auto">
              <a:xfrm>
                <a:off x="2610" y="1873"/>
                <a:ext cx="477" cy="194"/>
              </a:xfrm>
              <a:prstGeom prst="rect">
                <a:avLst/>
              </a:prstGeom>
              <a:noFill/>
              <a:ln w="9525">
                <a:noFill/>
                <a:miter lim="800000"/>
                <a:headEnd/>
                <a:tailEnd/>
              </a:ln>
            </p:spPr>
            <p:txBody>
              <a:bodyPr wrap="none">
                <a:spAutoFit/>
              </a:bodyPr>
              <a:lstStyle/>
              <a:p>
                <a:r>
                  <a:rPr lang="en-US" sz="1400">
                    <a:latin typeface="Gill Sans MT" pitchFamily="34" charset="0"/>
                  </a:rPr>
                  <a:t>Phase B</a:t>
                </a:r>
              </a:p>
            </p:txBody>
          </p:sp>
          <p:sp>
            <p:nvSpPr>
              <p:cNvPr id="45145" name="Rectangle 19"/>
              <p:cNvSpPr>
                <a:spLocks noChangeArrowheads="1"/>
              </p:cNvSpPr>
              <p:nvPr/>
            </p:nvSpPr>
            <p:spPr bwMode="auto">
              <a:xfrm>
                <a:off x="3465" y="1873"/>
                <a:ext cx="476" cy="194"/>
              </a:xfrm>
              <a:prstGeom prst="rect">
                <a:avLst/>
              </a:prstGeom>
              <a:noFill/>
              <a:ln w="9525">
                <a:noFill/>
                <a:miter lim="800000"/>
                <a:headEnd/>
                <a:tailEnd/>
              </a:ln>
            </p:spPr>
            <p:txBody>
              <a:bodyPr wrap="none">
                <a:spAutoFit/>
              </a:bodyPr>
              <a:lstStyle/>
              <a:p>
                <a:r>
                  <a:rPr lang="en-US" sz="1400">
                    <a:latin typeface="Gill Sans MT" pitchFamily="34" charset="0"/>
                  </a:rPr>
                  <a:t>Phase C</a:t>
                </a:r>
              </a:p>
            </p:txBody>
          </p:sp>
          <p:sp>
            <p:nvSpPr>
              <p:cNvPr id="45146" name="Rectangle 20"/>
              <p:cNvSpPr>
                <a:spLocks noChangeArrowheads="1"/>
              </p:cNvSpPr>
              <p:nvPr/>
            </p:nvSpPr>
            <p:spPr bwMode="auto">
              <a:xfrm>
                <a:off x="4154" y="1873"/>
                <a:ext cx="561" cy="194"/>
              </a:xfrm>
              <a:prstGeom prst="rect">
                <a:avLst/>
              </a:prstGeom>
              <a:noFill/>
              <a:ln w="9525">
                <a:noFill/>
                <a:miter lim="800000"/>
                <a:headEnd/>
                <a:tailEnd/>
              </a:ln>
            </p:spPr>
            <p:txBody>
              <a:bodyPr wrap="none">
                <a:spAutoFit/>
              </a:bodyPr>
              <a:lstStyle/>
              <a:p>
                <a:r>
                  <a:rPr lang="en-US" sz="1400">
                    <a:latin typeface="Gill Sans MT" pitchFamily="34" charset="0"/>
                  </a:rPr>
                  <a:t>   Phase D</a:t>
                </a:r>
              </a:p>
            </p:txBody>
          </p:sp>
          <p:sp>
            <p:nvSpPr>
              <p:cNvPr id="45147" name="Rectangle 21"/>
              <p:cNvSpPr>
                <a:spLocks noChangeArrowheads="1"/>
              </p:cNvSpPr>
              <p:nvPr/>
            </p:nvSpPr>
            <p:spPr bwMode="auto">
              <a:xfrm>
                <a:off x="4748" y="1873"/>
                <a:ext cx="471" cy="194"/>
              </a:xfrm>
              <a:prstGeom prst="rect">
                <a:avLst/>
              </a:prstGeom>
              <a:noFill/>
              <a:ln w="9525">
                <a:noFill/>
                <a:miter lim="800000"/>
                <a:headEnd/>
                <a:tailEnd/>
              </a:ln>
            </p:spPr>
            <p:txBody>
              <a:bodyPr wrap="none">
                <a:spAutoFit/>
              </a:bodyPr>
              <a:lstStyle/>
              <a:p>
                <a:r>
                  <a:rPr lang="en-US" sz="1400">
                    <a:latin typeface="Gill Sans MT" pitchFamily="34" charset="0"/>
                  </a:rPr>
                  <a:t>Phase E</a:t>
                </a:r>
              </a:p>
            </p:txBody>
          </p:sp>
          <p:grpSp>
            <p:nvGrpSpPr>
              <p:cNvPr id="45148" name="Group 22"/>
              <p:cNvGrpSpPr>
                <a:grpSpLocks/>
              </p:cNvGrpSpPr>
              <p:nvPr/>
            </p:nvGrpSpPr>
            <p:grpSpPr bwMode="auto">
              <a:xfrm>
                <a:off x="1459" y="2308"/>
                <a:ext cx="574" cy="305"/>
                <a:chOff x="269" y="1075"/>
                <a:chExt cx="574" cy="305"/>
              </a:xfrm>
            </p:grpSpPr>
            <p:sp>
              <p:nvSpPr>
                <p:cNvPr id="45162" name="Text Box 23"/>
                <p:cNvSpPr txBox="1">
                  <a:spLocks noChangeArrowheads="1"/>
                </p:cNvSpPr>
                <p:nvPr/>
              </p:nvSpPr>
              <p:spPr bwMode="auto">
                <a:xfrm>
                  <a:off x="269" y="1186"/>
                  <a:ext cx="574" cy="194"/>
                </a:xfrm>
                <a:prstGeom prst="rect">
                  <a:avLst/>
                </a:prstGeom>
                <a:noFill/>
                <a:ln w="9525">
                  <a:noFill/>
                  <a:miter lim="800000"/>
                  <a:headEnd/>
                  <a:tailEnd/>
                </a:ln>
              </p:spPr>
              <p:txBody>
                <a:bodyPr>
                  <a:spAutoFit/>
                </a:bodyPr>
                <a:lstStyle/>
                <a:p>
                  <a:pPr algn="ctr">
                    <a:spcBef>
                      <a:spcPct val="50000"/>
                    </a:spcBef>
                  </a:pPr>
                  <a:r>
                    <a:rPr lang="en-US" sz="1400" b="1">
                      <a:latin typeface="Gill Sans MT" pitchFamily="34" charset="0"/>
                    </a:rPr>
                    <a:t>KDP-A</a:t>
                  </a:r>
                </a:p>
              </p:txBody>
            </p:sp>
            <p:sp>
              <p:nvSpPr>
                <p:cNvPr id="45163" name="AutoShape 24"/>
                <p:cNvSpPr>
                  <a:spLocks noChangeArrowheads="1"/>
                </p:cNvSpPr>
                <p:nvPr/>
              </p:nvSpPr>
              <p:spPr bwMode="auto">
                <a:xfrm flipV="1">
                  <a:off x="482" y="1075"/>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149" name="Group 25"/>
              <p:cNvGrpSpPr>
                <a:grpSpLocks/>
              </p:cNvGrpSpPr>
              <p:nvPr/>
            </p:nvGrpSpPr>
            <p:grpSpPr bwMode="auto">
              <a:xfrm>
                <a:off x="2194" y="2308"/>
                <a:ext cx="574" cy="305"/>
                <a:chOff x="269" y="1075"/>
                <a:chExt cx="574" cy="305"/>
              </a:xfrm>
            </p:grpSpPr>
            <p:sp>
              <p:nvSpPr>
                <p:cNvPr id="45160" name="Text Box 26"/>
                <p:cNvSpPr txBox="1">
                  <a:spLocks noChangeArrowheads="1"/>
                </p:cNvSpPr>
                <p:nvPr/>
              </p:nvSpPr>
              <p:spPr bwMode="auto">
                <a:xfrm>
                  <a:off x="269" y="1186"/>
                  <a:ext cx="574" cy="194"/>
                </a:xfrm>
                <a:prstGeom prst="rect">
                  <a:avLst/>
                </a:prstGeom>
                <a:noFill/>
                <a:ln w="9525">
                  <a:noFill/>
                  <a:miter lim="800000"/>
                  <a:headEnd/>
                  <a:tailEnd/>
                </a:ln>
              </p:spPr>
              <p:txBody>
                <a:bodyPr>
                  <a:spAutoFit/>
                </a:bodyPr>
                <a:lstStyle/>
                <a:p>
                  <a:pPr algn="ctr">
                    <a:spcBef>
                      <a:spcPct val="50000"/>
                    </a:spcBef>
                  </a:pPr>
                  <a:r>
                    <a:rPr lang="en-US" sz="1400" b="1">
                      <a:latin typeface="Gill Sans MT" pitchFamily="34" charset="0"/>
                    </a:rPr>
                    <a:t>KDP-B</a:t>
                  </a:r>
                </a:p>
              </p:txBody>
            </p:sp>
            <p:sp>
              <p:nvSpPr>
                <p:cNvPr id="45161" name="AutoShape 27"/>
                <p:cNvSpPr>
                  <a:spLocks noChangeArrowheads="1"/>
                </p:cNvSpPr>
                <p:nvPr/>
              </p:nvSpPr>
              <p:spPr bwMode="auto">
                <a:xfrm flipV="1">
                  <a:off x="482" y="1075"/>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150" name="Group 28"/>
              <p:cNvGrpSpPr>
                <a:grpSpLocks/>
              </p:cNvGrpSpPr>
              <p:nvPr/>
            </p:nvGrpSpPr>
            <p:grpSpPr bwMode="auto">
              <a:xfrm>
                <a:off x="2942" y="2308"/>
                <a:ext cx="574" cy="305"/>
                <a:chOff x="269" y="1075"/>
                <a:chExt cx="574" cy="305"/>
              </a:xfrm>
            </p:grpSpPr>
            <p:sp>
              <p:nvSpPr>
                <p:cNvPr id="45158" name="Text Box 29"/>
                <p:cNvSpPr txBox="1">
                  <a:spLocks noChangeArrowheads="1"/>
                </p:cNvSpPr>
                <p:nvPr/>
              </p:nvSpPr>
              <p:spPr bwMode="auto">
                <a:xfrm>
                  <a:off x="269" y="1186"/>
                  <a:ext cx="574" cy="194"/>
                </a:xfrm>
                <a:prstGeom prst="rect">
                  <a:avLst/>
                </a:prstGeom>
                <a:noFill/>
                <a:ln w="9525">
                  <a:noFill/>
                  <a:miter lim="800000"/>
                  <a:headEnd/>
                  <a:tailEnd/>
                </a:ln>
              </p:spPr>
              <p:txBody>
                <a:bodyPr>
                  <a:spAutoFit/>
                </a:bodyPr>
                <a:lstStyle/>
                <a:p>
                  <a:pPr algn="ctr">
                    <a:spcBef>
                      <a:spcPct val="50000"/>
                    </a:spcBef>
                  </a:pPr>
                  <a:r>
                    <a:rPr lang="en-US" sz="1400" b="1">
                      <a:latin typeface="Gill Sans MT" pitchFamily="34" charset="0"/>
                    </a:rPr>
                    <a:t>KDP-C</a:t>
                  </a:r>
                </a:p>
              </p:txBody>
            </p:sp>
            <p:sp>
              <p:nvSpPr>
                <p:cNvPr id="45159" name="AutoShape 30"/>
                <p:cNvSpPr>
                  <a:spLocks noChangeArrowheads="1"/>
                </p:cNvSpPr>
                <p:nvPr/>
              </p:nvSpPr>
              <p:spPr bwMode="auto">
                <a:xfrm flipV="1">
                  <a:off x="482" y="1075"/>
                  <a:ext cx="144" cy="125"/>
                </a:xfrm>
                <a:prstGeom prst="triangle">
                  <a:avLst>
                    <a:gd name="adj" fmla="val 50000"/>
                  </a:avLst>
                </a:prstGeom>
                <a:solidFill>
                  <a:srgbClr val="000000"/>
                </a:solidFill>
                <a:ln w="9525">
                  <a:solidFill>
                    <a:schemeClr val="tx1"/>
                  </a:solidFill>
                  <a:miter lim="800000"/>
                  <a:headEnd/>
                  <a:tailEnd/>
                </a:ln>
              </p:spPr>
              <p:txBody>
                <a:bodyPr wrap="none" anchor="ctr"/>
                <a:lstStyle/>
                <a:p>
                  <a:endParaRPr lang="de-DE">
                    <a:latin typeface="Gill Sans MT" pitchFamily="34" charset="0"/>
                  </a:endParaRPr>
                </a:p>
              </p:txBody>
            </p:sp>
          </p:grpSp>
          <p:sp>
            <p:nvSpPr>
              <p:cNvPr id="12431" name="Rectangle 13"/>
              <p:cNvSpPr>
                <a:spLocks noChangeArrowheads="1"/>
              </p:cNvSpPr>
              <p:nvPr/>
            </p:nvSpPr>
            <p:spPr bwMode="auto">
              <a:xfrm>
                <a:off x="4201" y="2030"/>
                <a:ext cx="509" cy="336"/>
              </a:xfrm>
              <a:prstGeom prst="rect">
                <a:avLst/>
              </a:prstGeom>
              <a:solidFill>
                <a:schemeClr val="bg2">
                  <a:lumMod val="90000"/>
                </a:schemeClr>
              </a:solidFill>
              <a:ln w="9525">
                <a:solidFill>
                  <a:schemeClr val="tx1"/>
                </a:solidFill>
                <a:miter lim="800000"/>
                <a:headEnd/>
                <a:tailEnd/>
              </a:ln>
            </p:spPr>
            <p:txBody>
              <a:bodyPr lIns="0" tIns="0" rIns="0" bIns="0" anchor="ctr"/>
              <a:lstStyle/>
              <a:p>
                <a:pPr algn="ctr" fontAlgn="auto">
                  <a:spcBef>
                    <a:spcPts val="0"/>
                  </a:spcBef>
                  <a:spcAft>
                    <a:spcPts val="0"/>
                  </a:spcAft>
                  <a:defRPr/>
                </a:pPr>
                <a:r>
                  <a:rPr lang="en-US" sz="1100" dirty="0">
                    <a:latin typeface="+mn-lt"/>
                  </a:rPr>
                  <a:t>Assembly, </a:t>
                </a:r>
                <a:r>
                  <a:rPr lang="en-US" sz="1100" dirty="0" err="1">
                    <a:latin typeface="+mn-lt"/>
                  </a:rPr>
                  <a:t>Integ</a:t>
                </a:r>
                <a:r>
                  <a:rPr lang="en-US" sz="1100" dirty="0">
                    <a:latin typeface="+mn-lt"/>
                  </a:rPr>
                  <a:t> &amp; Test, Launch</a:t>
                </a:r>
              </a:p>
            </p:txBody>
          </p:sp>
          <p:grpSp>
            <p:nvGrpSpPr>
              <p:cNvPr id="45152" name="Group 31"/>
              <p:cNvGrpSpPr>
                <a:grpSpLocks/>
              </p:cNvGrpSpPr>
              <p:nvPr/>
            </p:nvGrpSpPr>
            <p:grpSpPr bwMode="auto">
              <a:xfrm>
                <a:off x="3912" y="2308"/>
                <a:ext cx="574" cy="305"/>
                <a:chOff x="269" y="1075"/>
                <a:chExt cx="574" cy="305"/>
              </a:xfrm>
            </p:grpSpPr>
            <p:sp>
              <p:nvSpPr>
                <p:cNvPr id="45156" name="Text Box 32"/>
                <p:cNvSpPr txBox="1">
                  <a:spLocks noChangeArrowheads="1"/>
                </p:cNvSpPr>
                <p:nvPr/>
              </p:nvSpPr>
              <p:spPr bwMode="auto">
                <a:xfrm>
                  <a:off x="269" y="1186"/>
                  <a:ext cx="574" cy="194"/>
                </a:xfrm>
                <a:prstGeom prst="rect">
                  <a:avLst/>
                </a:prstGeom>
                <a:noFill/>
                <a:ln w="9525">
                  <a:noFill/>
                  <a:miter lim="800000"/>
                  <a:headEnd/>
                  <a:tailEnd/>
                </a:ln>
              </p:spPr>
              <p:txBody>
                <a:bodyPr>
                  <a:spAutoFit/>
                </a:bodyPr>
                <a:lstStyle/>
                <a:p>
                  <a:pPr algn="ctr">
                    <a:spcBef>
                      <a:spcPct val="50000"/>
                    </a:spcBef>
                  </a:pPr>
                  <a:r>
                    <a:rPr lang="en-US" sz="1400" b="1">
                      <a:latin typeface="Gill Sans MT" pitchFamily="34" charset="0"/>
                    </a:rPr>
                    <a:t>KDP-D</a:t>
                  </a:r>
                </a:p>
              </p:txBody>
            </p:sp>
            <p:sp>
              <p:nvSpPr>
                <p:cNvPr id="45157" name="AutoShape 33"/>
                <p:cNvSpPr>
                  <a:spLocks noChangeArrowheads="1"/>
                </p:cNvSpPr>
                <p:nvPr/>
              </p:nvSpPr>
              <p:spPr bwMode="auto">
                <a:xfrm flipV="1">
                  <a:off x="482" y="1075"/>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153" name="Group 34"/>
              <p:cNvGrpSpPr>
                <a:grpSpLocks/>
              </p:cNvGrpSpPr>
              <p:nvPr/>
            </p:nvGrpSpPr>
            <p:grpSpPr bwMode="auto">
              <a:xfrm>
                <a:off x="4413" y="2308"/>
                <a:ext cx="574" cy="305"/>
                <a:chOff x="269" y="1075"/>
                <a:chExt cx="574" cy="305"/>
              </a:xfrm>
            </p:grpSpPr>
            <p:sp>
              <p:nvSpPr>
                <p:cNvPr id="45154" name="Text Box 35"/>
                <p:cNvSpPr txBox="1">
                  <a:spLocks noChangeArrowheads="1"/>
                </p:cNvSpPr>
                <p:nvPr/>
              </p:nvSpPr>
              <p:spPr bwMode="auto">
                <a:xfrm>
                  <a:off x="269" y="1186"/>
                  <a:ext cx="574" cy="194"/>
                </a:xfrm>
                <a:prstGeom prst="rect">
                  <a:avLst/>
                </a:prstGeom>
                <a:noFill/>
                <a:ln w="9525">
                  <a:noFill/>
                  <a:miter lim="800000"/>
                  <a:headEnd/>
                  <a:tailEnd/>
                </a:ln>
              </p:spPr>
              <p:txBody>
                <a:bodyPr>
                  <a:spAutoFit/>
                </a:bodyPr>
                <a:lstStyle/>
                <a:p>
                  <a:pPr algn="ctr">
                    <a:spcBef>
                      <a:spcPct val="50000"/>
                    </a:spcBef>
                  </a:pPr>
                  <a:r>
                    <a:rPr lang="en-US" sz="1400" b="1">
                      <a:latin typeface="Gill Sans MT" pitchFamily="34" charset="0"/>
                    </a:rPr>
                    <a:t>KDP-E</a:t>
                  </a:r>
                </a:p>
              </p:txBody>
            </p:sp>
            <p:sp>
              <p:nvSpPr>
                <p:cNvPr id="45155" name="AutoShape 36"/>
                <p:cNvSpPr>
                  <a:spLocks noChangeArrowheads="1"/>
                </p:cNvSpPr>
                <p:nvPr/>
              </p:nvSpPr>
              <p:spPr bwMode="auto">
                <a:xfrm flipV="1">
                  <a:off x="482" y="1075"/>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grpSp>
      <p:sp>
        <p:nvSpPr>
          <p:cNvPr id="12295" name="Rectangle 39"/>
          <p:cNvSpPr>
            <a:spLocks noGrp="1" noChangeArrowheads="1"/>
          </p:cNvSpPr>
          <p:nvPr>
            <p:ph type="title"/>
          </p:nvPr>
        </p:nvSpPr>
        <p:spPr>
          <a:xfrm>
            <a:off x="263525" y="204788"/>
            <a:ext cx="8531225" cy="344487"/>
          </a:xfrm>
        </p:spPr>
        <p:txBody>
          <a:bodyPr>
            <a:noAutofit/>
          </a:bodyPr>
          <a:lstStyle/>
          <a:p>
            <a:pPr fontAlgn="auto">
              <a:spcAft>
                <a:spcPts val="0"/>
              </a:spcAft>
              <a:defRPr/>
            </a:pPr>
            <a:r>
              <a:rPr lang="en-US" sz="3200" dirty="0" smtClean="0">
                <a:solidFill>
                  <a:schemeClr val="tx2">
                    <a:satMod val="130000"/>
                  </a:schemeClr>
                </a:solidFill>
              </a:rPr>
              <a:t>Broad Similarities between NSF, DOE, NASA</a:t>
            </a:r>
          </a:p>
        </p:txBody>
      </p:sp>
      <p:sp>
        <p:nvSpPr>
          <p:cNvPr id="112" name="Slide Number Placeholder 111"/>
          <p:cNvSpPr>
            <a:spLocks noGrp="1"/>
          </p:cNvSpPr>
          <p:nvPr>
            <p:ph type="sldNum" sz="quarter" idx="12"/>
          </p:nvPr>
        </p:nvSpPr>
        <p:spPr/>
        <p:txBody>
          <a:bodyPr/>
          <a:lstStyle/>
          <a:p>
            <a:pPr>
              <a:defRPr/>
            </a:pPr>
            <a:fld id="{2CA0D256-156E-4ECF-BE5A-BF169480B5F0}" type="slidenum">
              <a:rPr lang="en-US"/>
              <a:pPr>
                <a:defRPr/>
              </a:pPr>
              <a:t>4</a:t>
            </a:fld>
            <a:endParaRPr lang="en-US"/>
          </a:p>
        </p:txBody>
      </p:sp>
      <p:grpSp>
        <p:nvGrpSpPr>
          <p:cNvPr id="45066" name="Group 88"/>
          <p:cNvGrpSpPr>
            <a:grpSpLocks/>
          </p:cNvGrpSpPr>
          <p:nvPr/>
        </p:nvGrpSpPr>
        <p:grpSpPr bwMode="auto">
          <a:xfrm>
            <a:off x="423863" y="762000"/>
            <a:ext cx="8032750" cy="1106488"/>
            <a:chOff x="444" y="3133"/>
            <a:chExt cx="5060" cy="697"/>
          </a:xfrm>
        </p:grpSpPr>
        <p:sp>
          <p:nvSpPr>
            <p:cNvPr id="45122" name="Rectangle 89"/>
            <p:cNvSpPr>
              <a:spLocks noChangeArrowheads="1"/>
            </p:cNvSpPr>
            <p:nvPr/>
          </p:nvSpPr>
          <p:spPr bwMode="auto">
            <a:xfrm>
              <a:off x="3140" y="3133"/>
              <a:ext cx="909" cy="254"/>
            </a:xfrm>
            <a:prstGeom prst="rect">
              <a:avLst/>
            </a:prstGeom>
            <a:solidFill>
              <a:schemeClr val="bg1"/>
            </a:solidFill>
            <a:ln w="9525">
              <a:noFill/>
              <a:miter lim="800000"/>
              <a:headEnd/>
              <a:tailEnd/>
            </a:ln>
          </p:spPr>
          <p:txBody>
            <a:bodyPr anchor="ctr"/>
            <a:lstStyle/>
            <a:p>
              <a:pPr algn="ctr"/>
              <a:r>
                <a:rPr lang="en-US" sz="1400" b="1">
                  <a:latin typeface="Gill Sans MT" pitchFamily="34" charset="0"/>
                </a:rPr>
                <a:t>NSB Approved</a:t>
              </a:r>
            </a:p>
          </p:txBody>
        </p:sp>
        <p:sp>
          <p:nvSpPr>
            <p:cNvPr id="12370" name="Rectangle 90"/>
            <p:cNvSpPr>
              <a:spLocks noChangeArrowheads="1"/>
            </p:cNvSpPr>
            <p:nvPr/>
          </p:nvSpPr>
          <p:spPr bwMode="auto">
            <a:xfrm>
              <a:off x="2475" y="3332"/>
              <a:ext cx="737" cy="336"/>
            </a:xfrm>
            <a:prstGeom prst="rect">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a:latin typeface="+mn-lt"/>
                </a:rPr>
                <a:t>Preliminary Design</a:t>
              </a:r>
            </a:p>
          </p:txBody>
        </p:sp>
        <p:sp>
          <p:nvSpPr>
            <p:cNvPr id="12371" name="Rectangle 91"/>
            <p:cNvSpPr>
              <a:spLocks noChangeArrowheads="1"/>
            </p:cNvSpPr>
            <p:nvPr/>
          </p:nvSpPr>
          <p:spPr bwMode="auto">
            <a:xfrm>
              <a:off x="3215" y="3332"/>
              <a:ext cx="737" cy="336"/>
            </a:xfrm>
            <a:prstGeom prst="rect">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Final</a:t>
              </a:r>
              <a:br>
                <a:rPr lang="en-US" sz="1400" dirty="0">
                  <a:latin typeface="+mn-lt"/>
                </a:rPr>
              </a:br>
              <a:r>
                <a:rPr lang="en-US" sz="1400" dirty="0">
                  <a:latin typeface="+mn-lt"/>
                </a:rPr>
                <a:t>Design</a:t>
              </a:r>
              <a:endParaRPr lang="en-US" sz="1400" dirty="0">
                <a:latin typeface="+mn-lt"/>
              </a:endParaRPr>
            </a:p>
          </p:txBody>
        </p:sp>
        <p:sp>
          <p:nvSpPr>
            <p:cNvPr id="12372" name="Rectangle 92"/>
            <p:cNvSpPr>
              <a:spLocks noChangeArrowheads="1"/>
            </p:cNvSpPr>
            <p:nvPr/>
          </p:nvSpPr>
          <p:spPr bwMode="auto">
            <a:xfrm>
              <a:off x="3956" y="3332"/>
              <a:ext cx="737" cy="336"/>
            </a:xfrm>
            <a:prstGeom prst="rect">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a:latin typeface="+mn-lt"/>
                </a:rPr>
                <a:t>Construction</a:t>
              </a:r>
            </a:p>
          </p:txBody>
        </p:sp>
        <p:sp>
          <p:nvSpPr>
            <p:cNvPr id="12373" name="AutoShape 93"/>
            <p:cNvSpPr>
              <a:spLocks noChangeArrowheads="1"/>
            </p:cNvSpPr>
            <p:nvPr/>
          </p:nvSpPr>
          <p:spPr bwMode="auto">
            <a:xfrm>
              <a:off x="4698" y="3173"/>
              <a:ext cx="806" cy="657"/>
            </a:xfrm>
            <a:prstGeom prst="rightArrow">
              <a:avLst>
                <a:gd name="adj1" fmla="val 51880"/>
                <a:gd name="adj2" fmla="val 45070"/>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a:latin typeface="+mn-lt"/>
                </a:rPr>
                <a:t>Operations</a:t>
              </a:r>
            </a:p>
          </p:txBody>
        </p:sp>
        <p:sp>
          <p:nvSpPr>
            <p:cNvPr id="12374" name="Rectangle 94"/>
            <p:cNvSpPr>
              <a:spLocks noChangeArrowheads="1"/>
            </p:cNvSpPr>
            <p:nvPr/>
          </p:nvSpPr>
          <p:spPr bwMode="auto">
            <a:xfrm>
              <a:off x="997" y="3332"/>
              <a:ext cx="1474" cy="336"/>
            </a:xfrm>
            <a:prstGeom prst="rect">
              <a:avLst/>
            </a:prstGeom>
            <a:solidFill>
              <a:schemeClr val="tx2">
                <a:lumMod val="20000"/>
                <a:lumOff val="8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Horizon planning and </a:t>
              </a:r>
            </a:p>
            <a:p>
              <a:pPr algn="ctr" fontAlgn="auto">
                <a:spcBef>
                  <a:spcPts val="0"/>
                </a:spcBef>
                <a:spcAft>
                  <a:spcPts val="0"/>
                </a:spcAft>
                <a:defRPr/>
              </a:pPr>
              <a:r>
                <a:rPr lang="en-US" sz="1400" dirty="0">
                  <a:latin typeface="+mn-lt"/>
                </a:rPr>
                <a:t>Conceptual Design</a:t>
              </a:r>
            </a:p>
          </p:txBody>
        </p:sp>
        <p:sp>
          <p:nvSpPr>
            <p:cNvPr id="45128" name="AutoShape 95"/>
            <p:cNvSpPr>
              <a:spLocks noChangeArrowheads="1"/>
            </p:cNvSpPr>
            <p:nvPr/>
          </p:nvSpPr>
          <p:spPr bwMode="auto">
            <a:xfrm flipV="1">
              <a:off x="2398" y="3591"/>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sp>
          <p:nvSpPr>
            <p:cNvPr id="45129" name="Rectangle 96"/>
            <p:cNvSpPr>
              <a:spLocks noChangeArrowheads="1"/>
            </p:cNvSpPr>
            <p:nvPr/>
          </p:nvSpPr>
          <p:spPr bwMode="auto">
            <a:xfrm>
              <a:off x="2513" y="3151"/>
              <a:ext cx="684" cy="218"/>
            </a:xfrm>
            <a:prstGeom prst="rect">
              <a:avLst/>
            </a:prstGeom>
            <a:noFill/>
            <a:ln w="9525">
              <a:noFill/>
              <a:miter lim="800000"/>
              <a:headEnd/>
              <a:tailEnd/>
            </a:ln>
          </p:spPr>
          <p:txBody>
            <a:bodyPr anchor="ctr"/>
            <a:lstStyle/>
            <a:p>
              <a:pPr algn="ctr"/>
              <a:r>
                <a:rPr lang="en-US" sz="1400" b="1">
                  <a:latin typeface="Gill Sans MT" pitchFamily="34" charset="0"/>
                </a:rPr>
                <a:t>Readiness</a:t>
              </a:r>
            </a:p>
          </p:txBody>
        </p:sp>
        <p:sp>
          <p:nvSpPr>
            <p:cNvPr id="45130" name="AutoShape 97"/>
            <p:cNvSpPr>
              <a:spLocks noChangeArrowheads="1"/>
            </p:cNvSpPr>
            <p:nvPr/>
          </p:nvSpPr>
          <p:spPr bwMode="auto">
            <a:xfrm flipV="1">
              <a:off x="3145" y="3605"/>
              <a:ext cx="144" cy="125"/>
            </a:xfrm>
            <a:prstGeom prst="triangle">
              <a:avLst>
                <a:gd name="adj" fmla="val 50000"/>
              </a:avLst>
            </a:prstGeom>
            <a:solidFill>
              <a:srgbClr val="000000"/>
            </a:solidFill>
            <a:ln w="9525">
              <a:solidFill>
                <a:schemeClr val="tx1"/>
              </a:solidFill>
              <a:miter lim="800000"/>
              <a:headEnd/>
              <a:tailEnd/>
            </a:ln>
          </p:spPr>
          <p:txBody>
            <a:bodyPr wrap="none" anchor="ctr"/>
            <a:lstStyle/>
            <a:p>
              <a:endParaRPr lang="de-DE">
                <a:latin typeface="Gill Sans MT" pitchFamily="34" charset="0"/>
              </a:endParaRPr>
            </a:p>
          </p:txBody>
        </p:sp>
        <p:sp>
          <p:nvSpPr>
            <p:cNvPr id="45131" name="AutoShape 98"/>
            <p:cNvSpPr>
              <a:spLocks noChangeArrowheads="1"/>
            </p:cNvSpPr>
            <p:nvPr/>
          </p:nvSpPr>
          <p:spPr bwMode="auto">
            <a:xfrm flipV="1">
              <a:off x="3880" y="3599"/>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pic>
          <p:nvPicPr>
            <p:cNvPr id="45132" name="Picture 100" descr="nsf4c"/>
            <p:cNvPicPr>
              <a:picLocks noChangeAspect="1" noChangeArrowheads="1"/>
            </p:cNvPicPr>
            <p:nvPr/>
          </p:nvPicPr>
          <p:blipFill>
            <a:blip r:embed="rId4"/>
            <a:srcRect/>
            <a:stretch>
              <a:fillRect/>
            </a:stretch>
          </p:blipFill>
          <p:spPr bwMode="auto">
            <a:xfrm>
              <a:off x="444" y="3265"/>
              <a:ext cx="455" cy="455"/>
            </a:xfrm>
            <a:prstGeom prst="rect">
              <a:avLst/>
            </a:prstGeom>
            <a:noFill/>
            <a:ln w="9525">
              <a:noFill/>
              <a:miter lim="800000"/>
              <a:headEnd/>
              <a:tailEnd/>
            </a:ln>
          </p:spPr>
        </p:pic>
        <p:sp>
          <p:nvSpPr>
            <p:cNvPr id="45133" name="AutoShape 99"/>
            <p:cNvSpPr>
              <a:spLocks noChangeArrowheads="1"/>
            </p:cNvSpPr>
            <p:nvPr/>
          </p:nvSpPr>
          <p:spPr bwMode="auto">
            <a:xfrm flipV="1">
              <a:off x="4628" y="3600"/>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067" name="Group 125"/>
          <p:cNvGrpSpPr>
            <a:grpSpLocks/>
          </p:cNvGrpSpPr>
          <p:nvPr/>
        </p:nvGrpSpPr>
        <p:grpSpPr bwMode="auto">
          <a:xfrm>
            <a:off x="449263" y="3067050"/>
            <a:ext cx="8004175" cy="1744663"/>
            <a:chOff x="457" y="535"/>
            <a:chExt cx="5042" cy="1099"/>
          </a:xfrm>
        </p:grpSpPr>
        <p:pic>
          <p:nvPicPr>
            <p:cNvPr id="45092" name="Picture 127" descr="doe_os300"/>
            <p:cNvPicPr>
              <a:picLocks noChangeAspect="1" noChangeArrowheads="1"/>
            </p:cNvPicPr>
            <p:nvPr/>
          </p:nvPicPr>
          <p:blipFill>
            <a:blip r:embed="rId5"/>
            <a:srcRect/>
            <a:stretch>
              <a:fillRect/>
            </a:stretch>
          </p:blipFill>
          <p:spPr bwMode="auto">
            <a:xfrm>
              <a:off x="457" y="596"/>
              <a:ext cx="457" cy="457"/>
            </a:xfrm>
            <a:prstGeom prst="rect">
              <a:avLst/>
            </a:prstGeom>
            <a:noFill/>
            <a:ln w="9525">
              <a:noFill/>
              <a:miter lim="800000"/>
              <a:headEnd/>
              <a:tailEnd/>
            </a:ln>
          </p:spPr>
        </p:pic>
        <p:grpSp>
          <p:nvGrpSpPr>
            <p:cNvPr id="45093" name="Group 129"/>
            <p:cNvGrpSpPr>
              <a:grpSpLocks/>
            </p:cNvGrpSpPr>
            <p:nvPr/>
          </p:nvGrpSpPr>
          <p:grpSpPr bwMode="auto">
            <a:xfrm>
              <a:off x="996" y="535"/>
              <a:ext cx="4503" cy="1099"/>
              <a:chOff x="996" y="535"/>
              <a:chExt cx="4503" cy="1099"/>
            </a:xfrm>
          </p:grpSpPr>
          <p:sp>
            <p:nvSpPr>
              <p:cNvPr id="45094" name="Line 130"/>
              <p:cNvSpPr>
                <a:spLocks noChangeShapeType="1"/>
              </p:cNvSpPr>
              <p:nvPr/>
            </p:nvSpPr>
            <p:spPr bwMode="auto">
              <a:xfrm>
                <a:off x="2512" y="632"/>
                <a:ext cx="2155" cy="0"/>
              </a:xfrm>
              <a:prstGeom prst="line">
                <a:avLst/>
              </a:prstGeom>
              <a:noFill/>
              <a:ln w="9525">
                <a:solidFill>
                  <a:schemeClr val="tx1"/>
                </a:solidFill>
                <a:round/>
                <a:headEnd type="stealth" w="med" len="med"/>
                <a:tailEnd type="stealth" w="med" len="med"/>
              </a:ln>
            </p:spPr>
            <p:txBody>
              <a:bodyPr/>
              <a:lstStyle/>
              <a:p>
                <a:endParaRPr lang="de-DE"/>
              </a:p>
            </p:txBody>
          </p:sp>
          <p:sp>
            <p:nvSpPr>
              <p:cNvPr id="45095" name="Rectangle 131"/>
              <p:cNvSpPr>
                <a:spLocks noChangeArrowheads="1"/>
              </p:cNvSpPr>
              <p:nvPr/>
            </p:nvSpPr>
            <p:spPr bwMode="auto">
              <a:xfrm>
                <a:off x="3272" y="535"/>
                <a:ext cx="646" cy="194"/>
              </a:xfrm>
              <a:prstGeom prst="rect">
                <a:avLst/>
              </a:prstGeom>
              <a:solidFill>
                <a:schemeClr val="bg1"/>
              </a:solidFill>
              <a:ln w="9525">
                <a:noFill/>
                <a:miter lim="800000"/>
                <a:headEnd/>
                <a:tailEnd/>
              </a:ln>
            </p:spPr>
            <p:txBody>
              <a:bodyPr>
                <a:spAutoFit/>
              </a:bodyPr>
              <a:lstStyle/>
              <a:p>
                <a:r>
                  <a:rPr lang="en-US" sz="1400" b="1">
                    <a:latin typeface="Gill Sans MT" pitchFamily="34" charset="0"/>
                  </a:rPr>
                  <a:t>Execution</a:t>
                </a:r>
              </a:p>
            </p:txBody>
          </p:sp>
          <p:sp>
            <p:nvSpPr>
              <p:cNvPr id="12323" name="Rectangle 132"/>
              <p:cNvSpPr>
                <a:spLocks noChangeArrowheads="1"/>
              </p:cNvSpPr>
              <p:nvPr/>
            </p:nvSpPr>
            <p:spPr bwMode="auto">
              <a:xfrm>
                <a:off x="996" y="696"/>
                <a:ext cx="737" cy="336"/>
              </a:xfrm>
              <a:prstGeom prst="rect">
                <a:avLst/>
              </a:prstGeom>
              <a:solidFill>
                <a:schemeClr val="bg2">
                  <a:lumMod val="90000"/>
                </a:schemeClr>
              </a:solidFill>
              <a:ln w="9525">
                <a:solidFill>
                  <a:schemeClr val="tx1"/>
                </a:solidFill>
                <a:miter lim="800000"/>
                <a:headEnd/>
                <a:tailEnd/>
              </a:ln>
            </p:spPr>
            <p:txBody>
              <a:bodyPr lIns="0" tIns="0" rIns="0" bIns="0" anchor="ctr"/>
              <a:lstStyle/>
              <a:p>
                <a:pPr algn="ctr" fontAlgn="auto">
                  <a:spcBef>
                    <a:spcPts val="0"/>
                  </a:spcBef>
                  <a:spcAft>
                    <a:spcPts val="0"/>
                  </a:spcAft>
                  <a:defRPr/>
                </a:pPr>
                <a:r>
                  <a:rPr lang="en-US" sz="1400" dirty="0">
                    <a:latin typeface="+mn-lt"/>
                  </a:rPr>
                  <a:t>Pre-conceptual</a:t>
                </a:r>
              </a:p>
              <a:p>
                <a:pPr algn="ctr" fontAlgn="auto">
                  <a:spcBef>
                    <a:spcPts val="0"/>
                  </a:spcBef>
                  <a:spcAft>
                    <a:spcPts val="0"/>
                  </a:spcAft>
                  <a:defRPr/>
                </a:pPr>
                <a:r>
                  <a:rPr lang="en-US" sz="1400" dirty="0">
                    <a:latin typeface="+mn-lt"/>
                  </a:rPr>
                  <a:t>Planning</a:t>
                </a:r>
              </a:p>
            </p:txBody>
          </p:sp>
          <p:sp>
            <p:nvSpPr>
              <p:cNvPr id="12324" name="Rectangle 133"/>
              <p:cNvSpPr>
                <a:spLocks noChangeArrowheads="1"/>
              </p:cNvSpPr>
              <p:nvPr/>
            </p:nvSpPr>
            <p:spPr bwMode="auto">
              <a:xfrm>
                <a:off x="2474" y="696"/>
                <a:ext cx="2229" cy="336"/>
              </a:xfrm>
              <a:prstGeom prst="rect">
                <a:avLst/>
              </a:prstGeom>
              <a:solidFill>
                <a:schemeClr val="bg2">
                  <a:lumMod val="90000"/>
                </a:schemeClr>
              </a:solidFill>
              <a:ln w="9525">
                <a:solidFill>
                  <a:schemeClr val="tx1"/>
                </a:solidFill>
                <a:miter lim="800000"/>
                <a:headEnd/>
                <a:tailEnd/>
              </a:ln>
            </p:spPr>
            <p:txBody>
              <a:bodyPr anchor="ctr"/>
              <a:lstStyle/>
              <a:p>
                <a:pPr algn="ctr" fontAlgn="auto">
                  <a:spcBef>
                    <a:spcPts val="0"/>
                  </a:spcBef>
                  <a:spcAft>
                    <a:spcPts val="0"/>
                  </a:spcAft>
                  <a:defRPr/>
                </a:pPr>
                <a:endParaRPr lang="en-US" sz="1200">
                  <a:latin typeface="+mn-lt"/>
                </a:endParaRPr>
              </a:p>
            </p:txBody>
          </p:sp>
          <p:sp>
            <p:nvSpPr>
              <p:cNvPr id="12325" name="AutoShape 134"/>
              <p:cNvSpPr>
                <a:spLocks noChangeArrowheads="1"/>
              </p:cNvSpPr>
              <p:nvPr/>
            </p:nvSpPr>
            <p:spPr bwMode="auto">
              <a:xfrm>
                <a:off x="4700" y="538"/>
                <a:ext cx="799" cy="652"/>
              </a:xfrm>
              <a:prstGeom prst="rightArrow">
                <a:avLst>
                  <a:gd name="adj1" fmla="val 51843"/>
                  <a:gd name="adj2" fmla="val 45552"/>
                </a:avLst>
              </a:prstGeom>
              <a:solidFill>
                <a:schemeClr val="bg2">
                  <a:lumMod val="90000"/>
                </a:schemeClr>
              </a:solidFill>
              <a:ln w="9525">
                <a:solidFill>
                  <a:schemeClr val="tx1"/>
                </a:solidFill>
                <a:miter lim="800000"/>
                <a:headEnd/>
                <a:tailEnd/>
              </a:ln>
            </p:spPr>
            <p:txBody>
              <a:bodyPr lIns="0" rIns="0" anchor="ctr"/>
              <a:lstStyle/>
              <a:p>
                <a:pPr algn="ctr" fontAlgn="auto">
                  <a:spcBef>
                    <a:spcPts val="0"/>
                  </a:spcBef>
                  <a:spcAft>
                    <a:spcPts val="0"/>
                  </a:spcAft>
                  <a:defRPr/>
                </a:pPr>
                <a:r>
                  <a:rPr lang="en-US" sz="1400" dirty="0">
                    <a:latin typeface="+mn-lt"/>
                  </a:rPr>
                  <a:t>Operations</a:t>
                </a:r>
                <a:endParaRPr lang="en-US" sz="1400" dirty="0">
                  <a:latin typeface="+mn-lt"/>
                </a:endParaRPr>
              </a:p>
            </p:txBody>
          </p:sp>
          <p:sp>
            <p:nvSpPr>
              <p:cNvPr id="12326" name="Rectangle 135"/>
              <p:cNvSpPr>
                <a:spLocks noChangeArrowheads="1"/>
              </p:cNvSpPr>
              <p:nvPr/>
            </p:nvSpPr>
            <p:spPr bwMode="auto">
              <a:xfrm>
                <a:off x="1734" y="696"/>
                <a:ext cx="737" cy="336"/>
              </a:xfrm>
              <a:prstGeom prst="rect">
                <a:avLst/>
              </a:prstGeom>
              <a:solidFill>
                <a:schemeClr val="bg2">
                  <a:lumMod val="90000"/>
                </a:schemeClr>
              </a:solidFill>
              <a:ln w="9525">
                <a:solidFill>
                  <a:schemeClr val="tx1"/>
                </a:solidFill>
                <a:miter lim="800000"/>
                <a:headEnd/>
                <a:tailEnd/>
              </a:ln>
            </p:spPr>
            <p:txBody>
              <a:bodyPr anchor="ctr"/>
              <a:lstStyle/>
              <a:p>
                <a:pPr algn="ctr" fontAlgn="auto">
                  <a:spcBef>
                    <a:spcPts val="0"/>
                  </a:spcBef>
                  <a:spcAft>
                    <a:spcPts val="0"/>
                  </a:spcAft>
                  <a:defRPr/>
                </a:pPr>
                <a:r>
                  <a:rPr lang="en-US" sz="1400" dirty="0">
                    <a:latin typeface="+mn-lt"/>
                  </a:rPr>
                  <a:t>Conceptual</a:t>
                </a:r>
              </a:p>
              <a:p>
                <a:pPr algn="ctr" fontAlgn="auto">
                  <a:spcBef>
                    <a:spcPts val="0"/>
                  </a:spcBef>
                  <a:spcAft>
                    <a:spcPts val="0"/>
                  </a:spcAft>
                  <a:defRPr/>
                </a:pPr>
                <a:r>
                  <a:rPr lang="en-US" sz="1400" dirty="0">
                    <a:latin typeface="+mn-lt"/>
                  </a:rPr>
                  <a:t>Design</a:t>
                </a:r>
              </a:p>
            </p:txBody>
          </p:sp>
          <p:grpSp>
            <p:nvGrpSpPr>
              <p:cNvPr id="45100" name="Group 136"/>
              <p:cNvGrpSpPr>
                <a:grpSpLocks/>
              </p:cNvGrpSpPr>
              <p:nvPr/>
            </p:nvGrpSpPr>
            <p:grpSpPr bwMode="auto">
              <a:xfrm>
                <a:off x="1456" y="978"/>
                <a:ext cx="576" cy="656"/>
                <a:chOff x="355" y="2435"/>
                <a:chExt cx="576" cy="656"/>
              </a:xfrm>
            </p:grpSpPr>
            <p:sp>
              <p:nvSpPr>
                <p:cNvPr id="45120" name="Text Box 137"/>
                <p:cNvSpPr txBox="1">
                  <a:spLocks noChangeArrowheads="1"/>
                </p:cNvSpPr>
                <p:nvPr/>
              </p:nvSpPr>
              <p:spPr bwMode="auto">
                <a:xfrm>
                  <a:off x="355" y="2548"/>
                  <a:ext cx="576" cy="543"/>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Gill Sans MT" pitchFamily="34" charset="0"/>
                    </a:rPr>
                    <a:t>CD-0</a:t>
                  </a:r>
                </a:p>
                <a:p>
                  <a:pPr algn="ctr"/>
                  <a:r>
                    <a:rPr lang="en-US" sz="1200">
                      <a:latin typeface="Gill Sans MT" pitchFamily="34" charset="0"/>
                    </a:rPr>
                    <a:t>Approve mission need</a:t>
                  </a:r>
                </a:p>
              </p:txBody>
            </p:sp>
            <p:sp>
              <p:nvSpPr>
                <p:cNvPr id="45121" name="AutoShape 138"/>
                <p:cNvSpPr>
                  <a:spLocks noChangeArrowheads="1"/>
                </p:cNvSpPr>
                <p:nvPr/>
              </p:nvSpPr>
              <p:spPr bwMode="auto">
                <a:xfrm flipV="1">
                  <a:off x="564" y="2435"/>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101" name="Group 139"/>
              <p:cNvGrpSpPr>
                <a:grpSpLocks/>
              </p:cNvGrpSpPr>
              <p:nvPr/>
            </p:nvGrpSpPr>
            <p:grpSpPr bwMode="auto">
              <a:xfrm>
                <a:off x="2190" y="978"/>
                <a:ext cx="576" cy="656"/>
                <a:chOff x="353" y="2435"/>
                <a:chExt cx="576" cy="656"/>
              </a:xfrm>
            </p:grpSpPr>
            <p:sp>
              <p:nvSpPr>
                <p:cNvPr id="45118" name="Text Box 140"/>
                <p:cNvSpPr txBox="1">
                  <a:spLocks noChangeArrowheads="1"/>
                </p:cNvSpPr>
                <p:nvPr/>
              </p:nvSpPr>
              <p:spPr bwMode="auto">
                <a:xfrm>
                  <a:off x="353" y="2548"/>
                  <a:ext cx="576" cy="543"/>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Gill Sans MT" pitchFamily="34" charset="0"/>
                    </a:rPr>
                    <a:t>CD-1</a:t>
                  </a:r>
                </a:p>
                <a:p>
                  <a:pPr algn="ctr"/>
                  <a:r>
                    <a:rPr lang="en-US" sz="1200">
                      <a:latin typeface="Gill Sans MT" pitchFamily="34" charset="0"/>
                    </a:rPr>
                    <a:t>Approve alternatives selection</a:t>
                  </a:r>
                </a:p>
              </p:txBody>
            </p:sp>
            <p:sp>
              <p:nvSpPr>
                <p:cNvPr id="45119" name="AutoShape 141"/>
                <p:cNvSpPr>
                  <a:spLocks noChangeArrowheads="1"/>
                </p:cNvSpPr>
                <p:nvPr/>
              </p:nvSpPr>
              <p:spPr bwMode="auto">
                <a:xfrm flipV="1">
                  <a:off x="564" y="2435"/>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102" name="Group 142"/>
              <p:cNvGrpSpPr>
                <a:grpSpLocks/>
              </p:cNvGrpSpPr>
              <p:nvPr/>
            </p:nvGrpSpPr>
            <p:grpSpPr bwMode="auto">
              <a:xfrm>
                <a:off x="2888" y="978"/>
                <a:ext cx="659" cy="656"/>
                <a:chOff x="305" y="2435"/>
                <a:chExt cx="659" cy="656"/>
              </a:xfrm>
            </p:grpSpPr>
            <p:sp>
              <p:nvSpPr>
                <p:cNvPr id="45116" name="Text Box 143"/>
                <p:cNvSpPr txBox="1">
                  <a:spLocks noChangeArrowheads="1"/>
                </p:cNvSpPr>
                <p:nvPr/>
              </p:nvSpPr>
              <p:spPr bwMode="auto">
                <a:xfrm>
                  <a:off x="305" y="2548"/>
                  <a:ext cx="659" cy="543"/>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Gill Sans MT" pitchFamily="34" charset="0"/>
                    </a:rPr>
                    <a:t>CD-2</a:t>
                  </a:r>
                </a:p>
                <a:p>
                  <a:pPr algn="ctr"/>
                  <a:r>
                    <a:rPr lang="en-US" sz="1200">
                      <a:latin typeface="Gill Sans MT" pitchFamily="34" charset="0"/>
                    </a:rPr>
                    <a:t>Approve Performance baseline</a:t>
                  </a:r>
                </a:p>
              </p:txBody>
            </p:sp>
            <p:sp>
              <p:nvSpPr>
                <p:cNvPr id="45117" name="AutoShape 144"/>
                <p:cNvSpPr>
                  <a:spLocks noChangeArrowheads="1"/>
                </p:cNvSpPr>
                <p:nvPr/>
              </p:nvSpPr>
              <p:spPr bwMode="auto">
                <a:xfrm flipV="1">
                  <a:off x="564" y="2435"/>
                  <a:ext cx="144" cy="125"/>
                </a:xfrm>
                <a:prstGeom prst="triangle">
                  <a:avLst>
                    <a:gd name="adj" fmla="val 50000"/>
                  </a:avLst>
                </a:prstGeom>
                <a:solidFill>
                  <a:srgbClr val="000000"/>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103" name="Group 145"/>
              <p:cNvGrpSpPr>
                <a:grpSpLocks/>
              </p:cNvGrpSpPr>
              <p:nvPr/>
            </p:nvGrpSpPr>
            <p:grpSpPr bwMode="auto">
              <a:xfrm>
                <a:off x="4415" y="978"/>
                <a:ext cx="576" cy="656"/>
                <a:chOff x="350" y="2435"/>
                <a:chExt cx="576" cy="656"/>
              </a:xfrm>
            </p:grpSpPr>
            <p:sp>
              <p:nvSpPr>
                <p:cNvPr id="45114" name="Text Box 146"/>
                <p:cNvSpPr txBox="1">
                  <a:spLocks noChangeArrowheads="1"/>
                </p:cNvSpPr>
                <p:nvPr/>
              </p:nvSpPr>
              <p:spPr bwMode="auto">
                <a:xfrm>
                  <a:off x="350" y="2548"/>
                  <a:ext cx="576" cy="543"/>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Gill Sans MT" pitchFamily="34" charset="0"/>
                    </a:rPr>
                    <a:t>CD-4</a:t>
                  </a:r>
                </a:p>
                <a:p>
                  <a:pPr algn="ctr"/>
                  <a:r>
                    <a:rPr lang="en-US" sz="1200">
                      <a:latin typeface="Gill Sans MT" pitchFamily="34" charset="0"/>
                    </a:rPr>
                    <a:t>Approve operations start</a:t>
                  </a:r>
                </a:p>
              </p:txBody>
            </p:sp>
            <p:sp>
              <p:nvSpPr>
                <p:cNvPr id="45115" name="AutoShape 147"/>
                <p:cNvSpPr>
                  <a:spLocks noChangeArrowheads="1"/>
                </p:cNvSpPr>
                <p:nvPr/>
              </p:nvSpPr>
              <p:spPr bwMode="auto">
                <a:xfrm flipV="1">
                  <a:off x="564" y="2435"/>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104" name="Group 148"/>
              <p:cNvGrpSpPr>
                <a:grpSpLocks/>
              </p:cNvGrpSpPr>
              <p:nvPr/>
            </p:nvGrpSpPr>
            <p:grpSpPr bwMode="auto">
              <a:xfrm>
                <a:off x="3666" y="978"/>
                <a:ext cx="668" cy="656"/>
                <a:chOff x="355" y="2435"/>
                <a:chExt cx="668" cy="656"/>
              </a:xfrm>
            </p:grpSpPr>
            <p:sp>
              <p:nvSpPr>
                <p:cNvPr id="45112" name="Text Box 149"/>
                <p:cNvSpPr txBox="1">
                  <a:spLocks noChangeArrowheads="1"/>
                </p:cNvSpPr>
                <p:nvPr/>
              </p:nvSpPr>
              <p:spPr bwMode="auto">
                <a:xfrm>
                  <a:off x="355" y="2548"/>
                  <a:ext cx="668" cy="543"/>
                </a:xfrm>
                <a:prstGeom prst="rect">
                  <a:avLst/>
                </a:prstGeom>
                <a:solidFill>
                  <a:schemeClr val="bg1"/>
                </a:solidFill>
                <a:ln w="9525">
                  <a:noFill/>
                  <a:miter lim="800000"/>
                  <a:headEnd/>
                  <a:tailEnd/>
                </a:ln>
              </p:spPr>
              <p:txBody>
                <a:bodyPr>
                  <a:spAutoFit/>
                </a:bodyPr>
                <a:lstStyle/>
                <a:p>
                  <a:pPr algn="ctr">
                    <a:spcBef>
                      <a:spcPct val="50000"/>
                    </a:spcBef>
                  </a:pPr>
                  <a:r>
                    <a:rPr lang="en-US" sz="1400" b="1">
                      <a:latin typeface="Gill Sans MT" pitchFamily="34" charset="0"/>
                    </a:rPr>
                    <a:t>CD-3</a:t>
                  </a:r>
                </a:p>
                <a:p>
                  <a:pPr algn="ctr"/>
                  <a:r>
                    <a:rPr lang="en-US" sz="1200">
                      <a:latin typeface="Gill Sans MT" pitchFamily="34" charset="0"/>
                    </a:rPr>
                    <a:t>Approve construction start</a:t>
                  </a:r>
                </a:p>
              </p:txBody>
            </p:sp>
            <p:sp>
              <p:nvSpPr>
                <p:cNvPr id="45113" name="AutoShape 150"/>
                <p:cNvSpPr>
                  <a:spLocks noChangeArrowheads="1"/>
                </p:cNvSpPr>
                <p:nvPr/>
              </p:nvSpPr>
              <p:spPr bwMode="auto">
                <a:xfrm flipV="1">
                  <a:off x="569" y="2435"/>
                  <a:ext cx="144" cy="125"/>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sp>
            <p:nvSpPr>
              <p:cNvPr id="45105" name="Rectangle 151"/>
              <p:cNvSpPr>
                <a:spLocks noChangeArrowheads="1"/>
              </p:cNvSpPr>
              <p:nvPr/>
            </p:nvSpPr>
            <p:spPr bwMode="auto">
              <a:xfrm>
                <a:off x="1044" y="535"/>
                <a:ext cx="653" cy="194"/>
              </a:xfrm>
              <a:prstGeom prst="rect">
                <a:avLst/>
              </a:prstGeom>
              <a:noFill/>
              <a:ln w="9525">
                <a:noFill/>
                <a:miter lim="800000"/>
                <a:headEnd/>
                <a:tailEnd/>
              </a:ln>
            </p:spPr>
            <p:txBody>
              <a:bodyPr>
                <a:spAutoFit/>
              </a:bodyPr>
              <a:lstStyle/>
              <a:p>
                <a:pPr algn="ctr"/>
                <a:r>
                  <a:rPr lang="en-US" sz="1400" b="1">
                    <a:latin typeface="Gill Sans MT" pitchFamily="34" charset="0"/>
                  </a:rPr>
                  <a:t>Initiation</a:t>
                </a:r>
              </a:p>
            </p:txBody>
          </p:sp>
          <p:sp>
            <p:nvSpPr>
              <p:cNvPr id="45106" name="Rectangle 152"/>
              <p:cNvSpPr>
                <a:spLocks noChangeArrowheads="1"/>
              </p:cNvSpPr>
              <p:nvPr/>
            </p:nvSpPr>
            <p:spPr bwMode="auto">
              <a:xfrm>
                <a:off x="1812" y="535"/>
                <a:ext cx="621" cy="194"/>
              </a:xfrm>
              <a:prstGeom prst="rect">
                <a:avLst/>
              </a:prstGeom>
              <a:noFill/>
              <a:ln w="9525">
                <a:noFill/>
                <a:miter lim="800000"/>
                <a:headEnd/>
                <a:tailEnd/>
              </a:ln>
            </p:spPr>
            <p:txBody>
              <a:bodyPr>
                <a:spAutoFit/>
              </a:bodyPr>
              <a:lstStyle/>
              <a:p>
                <a:r>
                  <a:rPr lang="en-US" sz="1400" b="1">
                    <a:latin typeface="Gill Sans MT" pitchFamily="34" charset="0"/>
                  </a:rPr>
                  <a:t>Definition</a:t>
                </a:r>
              </a:p>
            </p:txBody>
          </p:sp>
          <p:sp>
            <p:nvSpPr>
              <p:cNvPr id="45107" name="Rectangle 153"/>
              <p:cNvSpPr>
                <a:spLocks noChangeArrowheads="1"/>
              </p:cNvSpPr>
              <p:nvPr/>
            </p:nvSpPr>
            <p:spPr bwMode="auto">
              <a:xfrm>
                <a:off x="2503" y="716"/>
                <a:ext cx="682" cy="308"/>
              </a:xfrm>
              <a:prstGeom prst="rect">
                <a:avLst/>
              </a:prstGeom>
              <a:noFill/>
              <a:ln w="9525">
                <a:noFill/>
                <a:prstDash val="dash"/>
                <a:miter lim="800000"/>
                <a:headEnd/>
                <a:tailEnd/>
              </a:ln>
            </p:spPr>
            <p:txBody>
              <a:bodyPr anchor="ctr"/>
              <a:lstStyle/>
              <a:p>
                <a:pPr algn="ctr"/>
                <a:r>
                  <a:rPr lang="en-US" sz="1400">
                    <a:latin typeface="Gill Sans MT" pitchFamily="34" charset="0"/>
                  </a:rPr>
                  <a:t>Preliminary</a:t>
                </a:r>
              </a:p>
              <a:p>
                <a:pPr algn="ctr"/>
                <a:r>
                  <a:rPr lang="en-US" sz="1400">
                    <a:latin typeface="Gill Sans MT" pitchFamily="34" charset="0"/>
                  </a:rPr>
                  <a:t>Design</a:t>
                </a:r>
              </a:p>
            </p:txBody>
          </p:sp>
          <p:sp>
            <p:nvSpPr>
              <p:cNvPr id="45108" name="Rectangle 154"/>
              <p:cNvSpPr>
                <a:spLocks noChangeArrowheads="1"/>
              </p:cNvSpPr>
              <p:nvPr/>
            </p:nvSpPr>
            <p:spPr bwMode="auto">
              <a:xfrm>
                <a:off x="3244" y="716"/>
                <a:ext cx="682" cy="308"/>
              </a:xfrm>
              <a:prstGeom prst="rect">
                <a:avLst/>
              </a:prstGeom>
              <a:noFill/>
              <a:ln w="9525">
                <a:noFill/>
                <a:prstDash val="dash"/>
                <a:miter lim="800000"/>
                <a:headEnd/>
                <a:tailEnd/>
              </a:ln>
            </p:spPr>
            <p:txBody>
              <a:bodyPr anchor="ctr"/>
              <a:lstStyle/>
              <a:p>
                <a:pPr algn="ctr"/>
                <a:r>
                  <a:rPr lang="en-US" sz="1400">
                    <a:latin typeface="Gill Sans MT" pitchFamily="34" charset="0"/>
                  </a:rPr>
                  <a:t>Final</a:t>
                </a:r>
                <a:br>
                  <a:rPr lang="en-US" sz="1400">
                    <a:latin typeface="Gill Sans MT" pitchFamily="34" charset="0"/>
                  </a:rPr>
                </a:br>
                <a:r>
                  <a:rPr lang="en-US" sz="1400">
                    <a:latin typeface="Gill Sans MT" pitchFamily="34" charset="0"/>
                  </a:rPr>
                  <a:t>Design</a:t>
                </a:r>
              </a:p>
            </p:txBody>
          </p:sp>
          <p:sp>
            <p:nvSpPr>
              <p:cNvPr id="45109" name="Rectangle 155"/>
              <p:cNvSpPr>
                <a:spLocks noChangeArrowheads="1"/>
              </p:cNvSpPr>
              <p:nvPr/>
            </p:nvSpPr>
            <p:spPr bwMode="auto">
              <a:xfrm>
                <a:off x="3985" y="716"/>
                <a:ext cx="682" cy="308"/>
              </a:xfrm>
              <a:prstGeom prst="rect">
                <a:avLst/>
              </a:prstGeom>
              <a:noFill/>
              <a:ln w="9525">
                <a:noFill/>
                <a:prstDash val="dash"/>
                <a:miter lim="800000"/>
                <a:headEnd/>
                <a:tailEnd/>
              </a:ln>
            </p:spPr>
            <p:txBody>
              <a:bodyPr lIns="0" rIns="0" anchor="ctr"/>
              <a:lstStyle/>
              <a:p>
                <a:pPr algn="ctr"/>
                <a:r>
                  <a:rPr lang="en-US" sz="1400">
                    <a:latin typeface="Gill Sans MT" pitchFamily="34" charset="0"/>
                  </a:rPr>
                  <a:t>Construction</a:t>
                </a:r>
              </a:p>
            </p:txBody>
          </p:sp>
          <p:sp>
            <p:nvSpPr>
              <p:cNvPr id="45110" name="Line 156"/>
              <p:cNvSpPr>
                <a:spLocks noChangeShapeType="1"/>
              </p:cNvSpPr>
              <p:nvPr/>
            </p:nvSpPr>
            <p:spPr bwMode="auto">
              <a:xfrm>
                <a:off x="3213" y="756"/>
                <a:ext cx="0" cy="174"/>
              </a:xfrm>
              <a:prstGeom prst="line">
                <a:avLst/>
              </a:prstGeom>
              <a:noFill/>
              <a:ln w="9525">
                <a:solidFill>
                  <a:schemeClr val="tx1"/>
                </a:solidFill>
                <a:prstDash val="dash"/>
                <a:round/>
                <a:headEnd/>
                <a:tailEnd/>
              </a:ln>
            </p:spPr>
            <p:txBody>
              <a:bodyPr/>
              <a:lstStyle/>
              <a:p>
                <a:endParaRPr lang="de-DE"/>
              </a:p>
            </p:txBody>
          </p:sp>
          <p:sp>
            <p:nvSpPr>
              <p:cNvPr id="45111" name="Line 157"/>
              <p:cNvSpPr>
                <a:spLocks noChangeShapeType="1"/>
              </p:cNvSpPr>
              <p:nvPr/>
            </p:nvSpPr>
            <p:spPr bwMode="auto">
              <a:xfrm>
                <a:off x="3951" y="755"/>
                <a:ext cx="0" cy="174"/>
              </a:xfrm>
              <a:prstGeom prst="line">
                <a:avLst/>
              </a:prstGeom>
              <a:noFill/>
              <a:ln w="9525">
                <a:solidFill>
                  <a:schemeClr val="tx1"/>
                </a:solidFill>
                <a:prstDash val="dash"/>
                <a:round/>
                <a:headEnd/>
                <a:tailEnd/>
              </a:ln>
            </p:spPr>
            <p:txBody>
              <a:bodyPr/>
              <a:lstStyle/>
              <a:p>
                <a:endParaRPr lang="de-DE"/>
              </a:p>
            </p:txBody>
          </p:sp>
        </p:grpSp>
      </p:grpSp>
      <p:grpSp>
        <p:nvGrpSpPr>
          <p:cNvPr id="45068" name="Group 170"/>
          <p:cNvGrpSpPr>
            <a:grpSpLocks/>
          </p:cNvGrpSpPr>
          <p:nvPr/>
        </p:nvGrpSpPr>
        <p:grpSpPr bwMode="auto">
          <a:xfrm>
            <a:off x="7783513" y="2017713"/>
            <a:ext cx="1157287" cy="460375"/>
            <a:chOff x="7866063" y="6238881"/>
            <a:chExt cx="1157267" cy="460376"/>
          </a:xfrm>
        </p:grpSpPr>
        <p:grpSp>
          <p:nvGrpSpPr>
            <p:cNvPr id="45084" name="Group 158"/>
            <p:cNvGrpSpPr>
              <a:grpSpLocks/>
            </p:cNvGrpSpPr>
            <p:nvPr/>
          </p:nvGrpSpPr>
          <p:grpSpPr bwMode="auto">
            <a:xfrm>
              <a:off x="7905733" y="6238881"/>
              <a:ext cx="1117597" cy="460376"/>
              <a:chOff x="4980" y="3930"/>
              <a:chExt cx="704" cy="290"/>
            </a:xfrm>
          </p:grpSpPr>
          <p:sp>
            <p:nvSpPr>
              <p:cNvPr id="45088" name="Rectangle 159"/>
              <p:cNvSpPr>
                <a:spLocks noChangeArrowheads="1"/>
              </p:cNvSpPr>
              <p:nvPr/>
            </p:nvSpPr>
            <p:spPr bwMode="auto">
              <a:xfrm>
                <a:off x="4980" y="3930"/>
                <a:ext cx="704" cy="290"/>
              </a:xfrm>
              <a:prstGeom prst="rect">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nvGrpSpPr>
              <p:cNvPr id="45089" name="Group 160"/>
              <p:cNvGrpSpPr>
                <a:grpSpLocks/>
              </p:cNvGrpSpPr>
              <p:nvPr/>
            </p:nvGrpSpPr>
            <p:grpSpPr bwMode="auto">
              <a:xfrm>
                <a:off x="5261" y="3983"/>
                <a:ext cx="420" cy="202"/>
                <a:chOff x="-12" y="4107"/>
                <a:chExt cx="420" cy="202"/>
              </a:xfrm>
            </p:grpSpPr>
            <p:sp>
              <p:nvSpPr>
                <p:cNvPr id="45090" name="Text Box 161"/>
                <p:cNvSpPr txBox="1">
                  <a:spLocks noChangeArrowheads="1"/>
                </p:cNvSpPr>
                <p:nvPr/>
              </p:nvSpPr>
              <p:spPr bwMode="auto">
                <a:xfrm>
                  <a:off x="-12" y="4202"/>
                  <a:ext cx="420" cy="107"/>
                </a:xfrm>
                <a:prstGeom prst="rect">
                  <a:avLst/>
                </a:prstGeom>
                <a:noFill/>
                <a:ln w="9525">
                  <a:noFill/>
                  <a:miter lim="800000"/>
                  <a:headEnd/>
                  <a:tailEnd/>
                </a:ln>
              </p:spPr>
              <p:txBody>
                <a:bodyPr wrap="none" tIns="0" bIns="0">
                  <a:spAutoFit/>
                </a:bodyPr>
                <a:lstStyle/>
                <a:p>
                  <a:pPr algn="ctr">
                    <a:spcBef>
                      <a:spcPct val="50000"/>
                    </a:spcBef>
                  </a:pPr>
                  <a:r>
                    <a:rPr lang="en-US" sz="1100">
                      <a:latin typeface="Gill Sans MT" pitchFamily="34" charset="0"/>
                    </a:rPr>
                    <a:t>Decision</a:t>
                  </a:r>
                </a:p>
              </p:txBody>
            </p:sp>
            <p:sp>
              <p:nvSpPr>
                <p:cNvPr id="45091" name="AutoShape 162"/>
                <p:cNvSpPr>
                  <a:spLocks noChangeArrowheads="1"/>
                </p:cNvSpPr>
                <p:nvPr/>
              </p:nvSpPr>
              <p:spPr bwMode="auto">
                <a:xfrm flipV="1">
                  <a:off x="164" y="4107"/>
                  <a:ext cx="94" cy="82"/>
                </a:xfrm>
                <a:prstGeom prst="triangle">
                  <a:avLst>
                    <a:gd name="adj" fmla="val 50000"/>
                  </a:avLst>
                </a:prstGeom>
                <a:solidFill>
                  <a:schemeClr val="tx1"/>
                </a:solidFill>
                <a:ln w="9525">
                  <a:solidFill>
                    <a:schemeClr val="tx1"/>
                  </a:solidFill>
                  <a:miter lim="800000"/>
                  <a:headEnd/>
                  <a:tailEnd/>
                </a:ln>
              </p:spPr>
              <p:txBody>
                <a:bodyPr wrap="none" anchor="ctr"/>
                <a:lstStyle/>
                <a:p>
                  <a:endParaRPr lang="de-DE">
                    <a:latin typeface="Gill Sans MT" pitchFamily="34" charset="0"/>
                  </a:endParaRPr>
                </a:p>
              </p:txBody>
            </p:sp>
          </p:grpSp>
        </p:grpSp>
        <p:grpSp>
          <p:nvGrpSpPr>
            <p:cNvPr id="45085" name="Group 164"/>
            <p:cNvGrpSpPr>
              <a:grpSpLocks/>
            </p:cNvGrpSpPr>
            <p:nvPr/>
          </p:nvGrpSpPr>
          <p:grpSpPr bwMode="auto">
            <a:xfrm>
              <a:off x="7866063" y="6323033"/>
              <a:ext cx="600076" cy="320676"/>
              <a:chOff x="-23" y="4107"/>
              <a:chExt cx="378" cy="202"/>
            </a:xfrm>
          </p:grpSpPr>
          <p:sp>
            <p:nvSpPr>
              <p:cNvPr id="45086" name="Text Box 165"/>
              <p:cNvSpPr txBox="1">
                <a:spLocks noChangeArrowheads="1"/>
              </p:cNvSpPr>
              <p:nvPr/>
            </p:nvSpPr>
            <p:spPr bwMode="auto">
              <a:xfrm>
                <a:off x="-23" y="4202"/>
                <a:ext cx="378" cy="107"/>
              </a:xfrm>
              <a:prstGeom prst="rect">
                <a:avLst/>
              </a:prstGeom>
              <a:noFill/>
              <a:ln w="9525">
                <a:noFill/>
                <a:miter lim="800000"/>
                <a:headEnd/>
                <a:tailEnd/>
              </a:ln>
            </p:spPr>
            <p:txBody>
              <a:bodyPr wrap="none" tIns="0" bIns="0">
                <a:spAutoFit/>
              </a:bodyPr>
              <a:lstStyle/>
              <a:p>
                <a:pPr algn="ctr">
                  <a:spcBef>
                    <a:spcPct val="50000"/>
                  </a:spcBef>
                </a:pPr>
                <a:r>
                  <a:rPr lang="en-US" sz="1100">
                    <a:latin typeface="Gill Sans MT" pitchFamily="34" charset="0"/>
                  </a:rPr>
                  <a:t>Review</a:t>
                </a:r>
              </a:p>
            </p:txBody>
          </p:sp>
          <p:sp>
            <p:nvSpPr>
              <p:cNvPr id="45087" name="AutoShape 166"/>
              <p:cNvSpPr>
                <a:spLocks noChangeArrowheads="1"/>
              </p:cNvSpPr>
              <p:nvPr/>
            </p:nvSpPr>
            <p:spPr bwMode="auto">
              <a:xfrm>
                <a:off x="132" y="4107"/>
                <a:ext cx="94" cy="82"/>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sp>
        <p:nvSpPr>
          <p:cNvPr id="45069" name="Text Box 124"/>
          <p:cNvSpPr txBox="1">
            <a:spLocks noChangeArrowheads="1"/>
          </p:cNvSpPr>
          <p:nvPr/>
        </p:nvSpPr>
        <p:spPr bwMode="auto">
          <a:xfrm>
            <a:off x="904875" y="6134100"/>
            <a:ext cx="1236663" cy="261938"/>
          </a:xfrm>
          <a:prstGeom prst="rect">
            <a:avLst/>
          </a:prstGeom>
          <a:noFill/>
          <a:ln w="9525">
            <a:noFill/>
            <a:miter lim="800000"/>
            <a:headEnd/>
            <a:tailEnd/>
          </a:ln>
        </p:spPr>
        <p:txBody>
          <a:bodyPr lIns="0" rIns="0">
            <a:spAutoFit/>
          </a:bodyPr>
          <a:lstStyle/>
          <a:p>
            <a:pPr>
              <a:tabLst>
                <a:tab pos="342900" algn="l"/>
              </a:tabLst>
            </a:pPr>
            <a:r>
              <a:rPr lang="en-US" sz="1100" b="1">
                <a:latin typeface="Gill Sans MT" pitchFamily="34" charset="0"/>
              </a:rPr>
              <a:t>Key Decision Points:</a:t>
            </a:r>
          </a:p>
        </p:txBody>
      </p:sp>
      <p:grpSp>
        <p:nvGrpSpPr>
          <p:cNvPr id="45070" name="Group 75"/>
          <p:cNvGrpSpPr>
            <a:grpSpLocks/>
          </p:cNvGrpSpPr>
          <p:nvPr/>
        </p:nvGrpSpPr>
        <p:grpSpPr bwMode="auto">
          <a:xfrm>
            <a:off x="2844800" y="1546225"/>
            <a:ext cx="4703763" cy="893763"/>
            <a:chOff x="1995" y="3703"/>
            <a:chExt cx="2963" cy="563"/>
          </a:xfrm>
        </p:grpSpPr>
        <p:grpSp>
          <p:nvGrpSpPr>
            <p:cNvPr id="45072" name="Group 76"/>
            <p:cNvGrpSpPr>
              <a:grpSpLocks/>
            </p:cNvGrpSpPr>
            <p:nvPr/>
          </p:nvGrpSpPr>
          <p:grpSpPr bwMode="auto">
            <a:xfrm>
              <a:off x="1995" y="3703"/>
              <a:ext cx="781" cy="563"/>
              <a:chOff x="973" y="1417"/>
              <a:chExt cx="781" cy="563"/>
            </a:xfrm>
          </p:grpSpPr>
          <p:sp>
            <p:nvSpPr>
              <p:cNvPr id="45082" name="Text Box 77"/>
              <p:cNvSpPr txBox="1">
                <a:spLocks noChangeArrowheads="1"/>
              </p:cNvSpPr>
              <p:nvPr/>
            </p:nvSpPr>
            <p:spPr bwMode="auto">
              <a:xfrm>
                <a:off x="973" y="1532"/>
                <a:ext cx="781" cy="448"/>
              </a:xfrm>
              <a:prstGeom prst="rect">
                <a:avLst/>
              </a:prstGeom>
              <a:solidFill>
                <a:schemeClr val="bg1"/>
              </a:solidFill>
              <a:ln w="9525">
                <a:noFill/>
                <a:miter lim="800000"/>
                <a:headEnd/>
                <a:tailEnd/>
              </a:ln>
            </p:spPr>
            <p:txBody>
              <a:bodyPr tIns="18288">
                <a:spAutoFit/>
              </a:bodyPr>
              <a:lstStyle/>
              <a:p>
                <a:pPr algn="ctr">
                  <a:spcBef>
                    <a:spcPct val="50000"/>
                  </a:spcBef>
                </a:pPr>
                <a:r>
                  <a:rPr lang="en-US" sz="1400">
                    <a:latin typeface="Gill Sans MT" pitchFamily="34" charset="0"/>
                  </a:rPr>
                  <a:t>Conceptual Design Review (CDR)</a:t>
                </a:r>
              </a:p>
            </p:txBody>
          </p:sp>
          <p:sp>
            <p:nvSpPr>
              <p:cNvPr id="45083" name="AutoShape 78"/>
              <p:cNvSpPr>
                <a:spLocks noChangeArrowheads="1"/>
              </p:cNvSpPr>
              <p:nvPr/>
            </p:nvSpPr>
            <p:spPr bwMode="auto">
              <a:xfrm>
                <a:off x="1287" y="1417"/>
                <a:ext cx="144" cy="125"/>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073" name="Group 79"/>
            <p:cNvGrpSpPr>
              <a:grpSpLocks/>
            </p:cNvGrpSpPr>
            <p:nvPr/>
          </p:nvGrpSpPr>
          <p:grpSpPr bwMode="auto">
            <a:xfrm>
              <a:off x="2737" y="3703"/>
              <a:ext cx="787" cy="563"/>
              <a:chOff x="2712" y="2269"/>
              <a:chExt cx="787" cy="563"/>
            </a:xfrm>
          </p:grpSpPr>
          <p:sp>
            <p:nvSpPr>
              <p:cNvPr id="45080" name="Text Box 80"/>
              <p:cNvSpPr txBox="1">
                <a:spLocks noChangeArrowheads="1"/>
              </p:cNvSpPr>
              <p:nvPr/>
            </p:nvSpPr>
            <p:spPr bwMode="auto">
              <a:xfrm>
                <a:off x="2712" y="2384"/>
                <a:ext cx="787" cy="448"/>
              </a:xfrm>
              <a:prstGeom prst="rect">
                <a:avLst/>
              </a:prstGeom>
              <a:solidFill>
                <a:schemeClr val="bg1"/>
              </a:solidFill>
              <a:ln w="9525">
                <a:noFill/>
                <a:miter lim="800000"/>
                <a:headEnd/>
                <a:tailEnd/>
              </a:ln>
            </p:spPr>
            <p:txBody>
              <a:bodyPr tIns="18288">
                <a:spAutoFit/>
              </a:bodyPr>
              <a:lstStyle/>
              <a:p>
                <a:pPr algn="ctr">
                  <a:spcBef>
                    <a:spcPct val="50000"/>
                  </a:spcBef>
                </a:pPr>
                <a:r>
                  <a:rPr lang="en-US" sz="1400">
                    <a:latin typeface="Gill Sans MT" pitchFamily="34" charset="0"/>
                  </a:rPr>
                  <a:t>Preliminary Design Review (PDR)</a:t>
                </a:r>
              </a:p>
            </p:txBody>
          </p:sp>
          <p:sp>
            <p:nvSpPr>
              <p:cNvPr id="45081" name="AutoShape 81"/>
              <p:cNvSpPr>
                <a:spLocks noChangeArrowheads="1"/>
              </p:cNvSpPr>
              <p:nvPr/>
            </p:nvSpPr>
            <p:spPr bwMode="auto">
              <a:xfrm>
                <a:off x="3027" y="2269"/>
                <a:ext cx="144" cy="125"/>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074" name="Group 82"/>
            <p:cNvGrpSpPr>
              <a:grpSpLocks/>
            </p:cNvGrpSpPr>
            <p:nvPr/>
          </p:nvGrpSpPr>
          <p:grpSpPr bwMode="auto">
            <a:xfrm>
              <a:off x="3461" y="3703"/>
              <a:ext cx="806" cy="563"/>
              <a:chOff x="958" y="1417"/>
              <a:chExt cx="806" cy="563"/>
            </a:xfrm>
          </p:grpSpPr>
          <p:sp>
            <p:nvSpPr>
              <p:cNvPr id="45078" name="Text Box 83"/>
              <p:cNvSpPr txBox="1">
                <a:spLocks noChangeArrowheads="1"/>
              </p:cNvSpPr>
              <p:nvPr/>
            </p:nvSpPr>
            <p:spPr bwMode="auto">
              <a:xfrm>
                <a:off x="958" y="1532"/>
                <a:ext cx="806" cy="448"/>
              </a:xfrm>
              <a:prstGeom prst="rect">
                <a:avLst/>
              </a:prstGeom>
              <a:solidFill>
                <a:schemeClr val="bg1"/>
              </a:solidFill>
              <a:ln w="9525">
                <a:noFill/>
                <a:miter lim="800000"/>
                <a:headEnd/>
                <a:tailEnd/>
              </a:ln>
            </p:spPr>
            <p:txBody>
              <a:bodyPr tIns="18288">
                <a:spAutoFit/>
              </a:bodyPr>
              <a:lstStyle/>
              <a:p>
                <a:pPr algn="ctr">
                  <a:spcBef>
                    <a:spcPct val="50000"/>
                  </a:spcBef>
                </a:pPr>
                <a:r>
                  <a:rPr lang="en-US" sz="1400">
                    <a:latin typeface="Gill Sans MT" pitchFamily="34" charset="0"/>
                  </a:rPr>
                  <a:t>Final</a:t>
                </a:r>
                <a:br>
                  <a:rPr lang="en-US" sz="1400">
                    <a:latin typeface="Gill Sans MT" pitchFamily="34" charset="0"/>
                  </a:rPr>
                </a:br>
                <a:r>
                  <a:rPr lang="en-US" sz="1400">
                    <a:latin typeface="Gill Sans MT" pitchFamily="34" charset="0"/>
                  </a:rPr>
                  <a:t>Design Review (FDR)</a:t>
                </a:r>
              </a:p>
            </p:txBody>
          </p:sp>
          <p:sp>
            <p:nvSpPr>
              <p:cNvPr id="45079" name="AutoShape 84"/>
              <p:cNvSpPr>
                <a:spLocks noChangeArrowheads="1"/>
              </p:cNvSpPr>
              <p:nvPr/>
            </p:nvSpPr>
            <p:spPr bwMode="auto">
              <a:xfrm>
                <a:off x="1287" y="1417"/>
                <a:ext cx="144" cy="125"/>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nvGrpSpPr>
            <p:cNvPr id="45075" name="Group 85"/>
            <p:cNvGrpSpPr>
              <a:grpSpLocks/>
            </p:cNvGrpSpPr>
            <p:nvPr/>
          </p:nvGrpSpPr>
          <p:grpSpPr bwMode="auto">
            <a:xfrm>
              <a:off x="4279" y="3703"/>
              <a:ext cx="679" cy="427"/>
              <a:chOff x="4272" y="2275"/>
              <a:chExt cx="679" cy="427"/>
            </a:xfrm>
          </p:grpSpPr>
          <p:sp>
            <p:nvSpPr>
              <p:cNvPr id="45076" name="Text Box 86"/>
              <p:cNvSpPr txBox="1">
                <a:spLocks noChangeArrowheads="1"/>
              </p:cNvSpPr>
              <p:nvPr/>
            </p:nvSpPr>
            <p:spPr bwMode="auto">
              <a:xfrm>
                <a:off x="4272" y="2390"/>
                <a:ext cx="679" cy="312"/>
              </a:xfrm>
              <a:prstGeom prst="rect">
                <a:avLst/>
              </a:prstGeom>
              <a:solidFill>
                <a:schemeClr val="bg1"/>
              </a:solidFill>
              <a:ln w="9525">
                <a:noFill/>
                <a:miter lim="800000"/>
                <a:headEnd/>
                <a:tailEnd/>
              </a:ln>
            </p:spPr>
            <p:txBody>
              <a:bodyPr tIns="18288">
                <a:spAutoFit/>
              </a:bodyPr>
              <a:lstStyle/>
              <a:p>
                <a:pPr algn="ctr">
                  <a:spcBef>
                    <a:spcPct val="50000"/>
                  </a:spcBef>
                </a:pPr>
                <a:r>
                  <a:rPr lang="en-US" sz="1400">
                    <a:latin typeface="Gill Sans MT" pitchFamily="34" charset="0"/>
                  </a:rPr>
                  <a:t>Operations Review</a:t>
                </a:r>
              </a:p>
            </p:txBody>
          </p:sp>
          <p:sp>
            <p:nvSpPr>
              <p:cNvPr id="45077" name="AutoShape 87"/>
              <p:cNvSpPr>
                <a:spLocks noChangeArrowheads="1"/>
              </p:cNvSpPr>
              <p:nvPr/>
            </p:nvSpPr>
            <p:spPr bwMode="auto">
              <a:xfrm>
                <a:off x="4533" y="2275"/>
                <a:ext cx="144" cy="125"/>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latin typeface="Gill Sans MT" pitchFamily="34" charset="0"/>
                </a:endParaRPr>
              </a:p>
            </p:txBody>
          </p:sp>
        </p:grpSp>
      </p:grpSp>
      <p:sp>
        <p:nvSpPr>
          <p:cNvPr id="45071" name="Text Box 124"/>
          <p:cNvSpPr txBox="1">
            <a:spLocks noChangeArrowheads="1"/>
          </p:cNvSpPr>
          <p:nvPr/>
        </p:nvSpPr>
        <p:spPr bwMode="auto">
          <a:xfrm>
            <a:off x="720725" y="3960813"/>
            <a:ext cx="1524000" cy="277812"/>
          </a:xfrm>
          <a:prstGeom prst="rect">
            <a:avLst/>
          </a:prstGeom>
          <a:noFill/>
          <a:ln w="9525">
            <a:noFill/>
            <a:miter lim="800000"/>
            <a:headEnd/>
            <a:tailEnd/>
          </a:ln>
        </p:spPr>
        <p:txBody>
          <a:bodyPr lIns="0" rIns="0">
            <a:spAutoFit/>
          </a:bodyPr>
          <a:lstStyle/>
          <a:p>
            <a:pPr>
              <a:tabLst>
                <a:tab pos="341313" algn="l"/>
              </a:tabLst>
            </a:pPr>
            <a:r>
              <a:rPr lang="en-US" sz="1200" b="1">
                <a:latin typeface="Gill Sans MT" pitchFamily="34" charset="0"/>
              </a:rPr>
              <a:t>DOE Critical Decisions: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fontAlgn="auto">
              <a:spcAft>
                <a:spcPts val="0"/>
              </a:spcAft>
              <a:buFont typeface="Wingdings 2"/>
              <a:buChar char=""/>
              <a:defRPr/>
            </a:pPr>
            <a:r>
              <a:rPr lang="en-US" dirty="0" smtClean="0"/>
              <a:t>Importance of pre-construction planning to determine credible construction cost estimate</a:t>
            </a:r>
          </a:p>
          <a:p>
            <a:pPr marL="640080" lvl="1" indent="-274320" fontAlgn="auto">
              <a:spcAft>
                <a:spcPts val="0"/>
              </a:spcAft>
              <a:buClr>
                <a:schemeClr val="accent2">
                  <a:shade val="75000"/>
                </a:schemeClr>
              </a:buClr>
              <a:buFont typeface="Wingdings 2"/>
              <a:buChar char=""/>
              <a:defRPr/>
            </a:pPr>
            <a:r>
              <a:rPr lang="en-US" dirty="0" smtClean="0"/>
              <a:t>Preconstruction investment of 5-25% of capital cost</a:t>
            </a:r>
          </a:p>
          <a:p>
            <a:pPr marL="274320" indent="-274320" fontAlgn="auto">
              <a:spcAft>
                <a:spcPts val="0"/>
              </a:spcAft>
              <a:buFont typeface="Wingdings 2"/>
              <a:buChar char=""/>
              <a:defRPr/>
            </a:pPr>
            <a:r>
              <a:rPr lang="en-US" dirty="0" smtClean="0"/>
              <a:t>Full-cost accounting for US contribution</a:t>
            </a:r>
          </a:p>
          <a:p>
            <a:pPr marL="274320" indent="-274320" fontAlgn="auto">
              <a:spcAft>
                <a:spcPts val="0"/>
              </a:spcAft>
              <a:buFont typeface="Wingdings 2"/>
              <a:buChar char=""/>
              <a:defRPr/>
            </a:pPr>
            <a:r>
              <a:rPr lang="en-US" dirty="0" smtClean="0"/>
              <a:t>Full life-cycle cost estimating up front</a:t>
            </a:r>
          </a:p>
          <a:p>
            <a:pPr marL="640080" lvl="1" indent="-274320" fontAlgn="auto">
              <a:spcAft>
                <a:spcPts val="0"/>
              </a:spcAft>
              <a:buClr>
                <a:schemeClr val="accent2">
                  <a:shade val="75000"/>
                </a:schemeClr>
              </a:buClr>
              <a:buFont typeface="Wingdings 2"/>
              <a:buChar char=""/>
              <a:defRPr/>
            </a:pPr>
            <a:r>
              <a:rPr lang="en-US" dirty="0" smtClean="0"/>
              <a:t>Operating cost projections </a:t>
            </a:r>
          </a:p>
          <a:p>
            <a:pPr marL="640080" lvl="1" indent="-274320" fontAlgn="auto">
              <a:spcAft>
                <a:spcPts val="0"/>
              </a:spcAft>
              <a:buClr>
                <a:schemeClr val="accent2">
                  <a:shade val="75000"/>
                </a:schemeClr>
              </a:buClr>
              <a:buFont typeface="Wingdings 2"/>
              <a:buChar char=""/>
              <a:defRPr/>
            </a:pPr>
            <a:r>
              <a:rPr lang="en-US" dirty="0" smtClean="0"/>
              <a:t>Budgeting for science use</a:t>
            </a:r>
          </a:p>
          <a:p>
            <a:pPr marL="640080" lvl="1" indent="-274320" fontAlgn="auto">
              <a:spcAft>
                <a:spcPts val="0"/>
              </a:spcAft>
              <a:buClr>
                <a:schemeClr val="accent2">
                  <a:shade val="75000"/>
                </a:schemeClr>
              </a:buClr>
              <a:buFont typeface="Wingdings 2"/>
              <a:buChar char=""/>
              <a:defRPr/>
            </a:pPr>
            <a:r>
              <a:rPr lang="en-US" dirty="0" smtClean="0"/>
              <a:t>Termination liabilities</a:t>
            </a:r>
          </a:p>
          <a:p>
            <a:pPr marL="640080" lvl="1" indent="-274320" fontAlgn="auto">
              <a:spcAft>
                <a:spcPts val="0"/>
              </a:spcAft>
              <a:buClr>
                <a:schemeClr val="accent2">
                  <a:shade val="75000"/>
                </a:schemeClr>
              </a:buClr>
              <a:buFont typeface="Wingdings 2"/>
              <a:buChar char=""/>
              <a:defRPr/>
            </a:pPr>
            <a:r>
              <a:rPr lang="en-US" b="1" i="1" dirty="0" smtClean="0">
                <a:sym typeface="Wingdings" pitchFamily="2" charset="2"/>
              </a:rPr>
              <a:t> </a:t>
            </a:r>
            <a:r>
              <a:rPr lang="en-US" b="1" i="1" dirty="0" smtClean="0"/>
              <a:t>Capacity to sustain operation is a key factor in decision to support creation of new infrastructure</a:t>
            </a:r>
          </a:p>
          <a:p>
            <a:pPr marL="274320" indent="-274320" fontAlgn="auto">
              <a:spcAft>
                <a:spcPts val="0"/>
              </a:spcAft>
              <a:buFont typeface="Wingdings 2"/>
              <a:buChar char=""/>
              <a:defRPr/>
            </a:pPr>
            <a:r>
              <a:rPr lang="en-US" i="1" dirty="0" smtClean="0"/>
              <a:t>Risk adjusted</a:t>
            </a:r>
            <a:r>
              <a:rPr lang="en-US" dirty="0" smtClean="0"/>
              <a:t> construction cost estimates</a:t>
            </a:r>
          </a:p>
          <a:p>
            <a:pPr marL="640080" lvl="1" indent="-274320" fontAlgn="auto">
              <a:spcAft>
                <a:spcPts val="0"/>
              </a:spcAft>
              <a:buClr>
                <a:schemeClr val="accent2">
                  <a:shade val="75000"/>
                </a:schemeClr>
              </a:buClr>
              <a:buFont typeface="Wingdings 2"/>
              <a:buChar char=""/>
              <a:defRPr/>
            </a:pPr>
            <a:r>
              <a:rPr lang="en-US" dirty="0" smtClean="0">
                <a:sym typeface="Wingdings" pitchFamily="2" charset="2"/>
              </a:rPr>
              <a:t></a:t>
            </a:r>
            <a:r>
              <a:rPr lang="en-US" dirty="0" smtClean="0"/>
              <a:t>Budget, schedule, and scope contingency</a:t>
            </a:r>
          </a:p>
          <a:p>
            <a:pPr marL="640080" lvl="1" indent="-274320" fontAlgn="auto">
              <a:spcAft>
                <a:spcPts val="0"/>
              </a:spcAft>
              <a:buClr>
                <a:schemeClr val="accent2">
                  <a:shade val="75000"/>
                </a:schemeClr>
              </a:buClr>
              <a:buFont typeface="Wingdings 2"/>
              <a:buChar char=""/>
              <a:defRPr/>
            </a:pPr>
            <a:endParaRPr lang="en-US" dirty="0"/>
          </a:p>
        </p:txBody>
      </p:sp>
      <p:sp>
        <p:nvSpPr>
          <p:cNvPr id="47106" name="Slide Number Placeholder 4"/>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B24F012E-E478-4A50-95F2-CD2C419ECBCA}" type="slidenum">
              <a:rPr lang="en-US"/>
              <a:pPr fontAlgn="base">
                <a:spcBef>
                  <a:spcPct val="0"/>
                </a:spcBef>
                <a:spcAft>
                  <a:spcPct val="0"/>
                </a:spcAft>
              </a:pPr>
              <a:t>5</a:t>
            </a:fld>
            <a:endParaRPr lang="en-US"/>
          </a:p>
        </p:txBody>
      </p:sp>
      <p:sp>
        <p:nvSpPr>
          <p:cNvPr id="2" name="Title 1"/>
          <p:cNvSpPr>
            <a:spLocks noGrp="1"/>
          </p:cNvSpPr>
          <p:nvPr>
            <p:ph type="title"/>
          </p:nvPr>
        </p:nvSpPr>
        <p:spPr/>
        <p:txBody>
          <a:bodyPr>
            <a:normAutofit fontScale="90000"/>
          </a:bodyPr>
          <a:lstStyle/>
          <a:p>
            <a:pPr fontAlgn="auto">
              <a:spcAft>
                <a:spcPts val="0"/>
              </a:spcAft>
              <a:defRPr/>
            </a:pPr>
            <a:r>
              <a:rPr dirty="0" smtClean="0"/>
              <a:t>Some important similarities across US agencies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1"/>
          </p:nvPr>
        </p:nvSpPr>
        <p:spPr/>
        <p:txBody>
          <a:bodyPr/>
          <a:lstStyle/>
          <a:p>
            <a:r>
              <a:rPr lang="en-US" smtClean="0"/>
              <a:t>Open researcher access to facilities based on merit review</a:t>
            </a:r>
          </a:p>
          <a:p>
            <a:r>
              <a:rPr lang="en-US" smtClean="0"/>
              <a:t>Open data access policies</a:t>
            </a:r>
          </a:p>
          <a:p>
            <a:r>
              <a:rPr lang="en-US" smtClean="0"/>
              <a:t>Experimental groups do not contribute to operating costs of accelerators (ICFA guidelines), telescopes, and true for all NSF-funded facilities</a:t>
            </a:r>
          </a:p>
          <a:p>
            <a:r>
              <a:rPr lang="en-US" smtClean="0"/>
              <a:t>Uncertain annual appropriation process</a:t>
            </a:r>
          </a:p>
          <a:p>
            <a:r>
              <a:rPr lang="en-US" smtClean="0"/>
              <a:t>“Earned Value” cost and schedule reporting requirements – Federal Government mandate</a:t>
            </a:r>
          </a:p>
        </p:txBody>
      </p:sp>
      <p:sp>
        <p:nvSpPr>
          <p:cNvPr id="49154" name="Slide Number Placeholder 4"/>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8CAE6994-A4B0-464D-8C7A-8637989F1229}" type="slidenum">
              <a:rPr lang="en-US"/>
              <a:pPr fontAlgn="base">
                <a:spcBef>
                  <a:spcPct val="0"/>
                </a:spcBef>
                <a:spcAft>
                  <a:spcPct val="0"/>
                </a:spcAft>
              </a:pPr>
              <a:t>6</a:t>
            </a:fld>
            <a:endParaRPr lang="en-US"/>
          </a:p>
        </p:txBody>
      </p:sp>
      <p:sp>
        <p:nvSpPr>
          <p:cNvPr id="2" name="Title 1"/>
          <p:cNvSpPr>
            <a:spLocks noGrp="1"/>
          </p:cNvSpPr>
          <p:nvPr>
            <p:ph type="title"/>
          </p:nvPr>
        </p:nvSpPr>
        <p:spPr/>
        <p:txBody>
          <a:bodyPr>
            <a:normAutofit fontScale="90000"/>
          </a:bodyPr>
          <a:lstStyle/>
          <a:p>
            <a:pPr fontAlgn="auto">
              <a:spcAft>
                <a:spcPts val="0"/>
              </a:spcAft>
              <a:defRPr/>
            </a:pPr>
            <a:r>
              <a:rPr dirty="0" smtClean="0"/>
              <a:t>Other similarities between US agencies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p:txBody>
          <a:bodyPr/>
          <a:lstStyle/>
          <a:p>
            <a:r>
              <a:rPr lang="en-US" smtClean="0"/>
              <a:t>“Mission Agencies” - DOE and NASA</a:t>
            </a:r>
          </a:p>
          <a:p>
            <a:pPr lvl="1"/>
            <a:r>
              <a:rPr lang="en-US" b="1" i="1" smtClean="0"/>
              <a:t>Long term </a:t>
            </a:r>
            <a:r>
              <a:rPr lang="en-US" smtClean="0"/>
              <a:t>agency roadmaps for infrastructure</a:t>
            </a:r>
          </a:p>
          <a:p>
            <a:pPr lvl="1"/>
            <a:r>
              <a:rPr lang="en-US" smtClean="0"/>
              <a:t>Much larger investment in infrastructure (15 DOE national labs)</a:t>
            </a:r>
          </a:p>
          <a:p>
            <a:r>
              <a:rPr lang="en-US" smtClean="0"/>
              <a:t>NSF is reactive to research community initiatives</a:t>
            </a:r>
          </a:p>
          <a:p>
            <a:pPr lvl="1"/>
            <a:r>
              <a:rPr lang="en-US" b="1" i="1" smtClean="0"/>
              <a:t>Near term </a:t>
            </a:r>
            <a:r>
              <a:rPr lang="en-US" smtClean="0"/>
              <a:t>plans</a:t>
            </a:r>
          </a:p>
          <a:p>
            <a:pPr lvl="1"/>
            <a:r>
              <a:rPr lang="en-US" smtClean="0"/>
              <a:t>Can respond to opportunities and discipline roadmap recommendations in multiple ways</a:t>
            </a:r>
          </a:p>
          <a:p>
            <a:pPr lvl="2"/>
            <a:r>
              <a:rPr lang="en-US" smtClean="0"/>
              <a:t>Astro2010, HEPAP, etc.</a:t>
            </a:r>
          </a:p>
          <a:p>
            <a:r>
              <a:rPr lang="en-US" smtClean="0"/>
              <a:t>Mixture of approaches is a national strength</a:t>
            </a:r>
          </a:p>
        </p:txBody>
      </p:sp>
      <p:sp>
        <p:nvSpPr>
          <p:cNvPr id="51202" name="Slide Number Placeholder 4"/>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2DBDD63D-8DE7-4E0F-8F50-F3B768EB3A1E}" type="slidenum">
              <a:rPr lang="en-US"/>
              <a:pPr fontAlgn="base">
                <a:spcBef>
                  <a:spcPct val="0"/>
                </a:spcBef>
                <a:spcAft>
                  <a:spcPct val="0"/>
                </a:spcAft>
              </a:pPr>
              <a:t>7</a:t>
            </a:fld>
            <a:endParaRPr lang="en-US"/>
          </a:p>
        </p:txBody>
      </p:sp>
      <p:sp>
        <p:nvSpPr>
          <p:cNvPr id="2" name="Title 1"/>
          <p:cNvSpPr>
            <a:spLocks noGrp="1"/>
          </p:cNvSpPr>
          <p:nvPr>
            <p:ph type="title"/>
          </p:nvPr>
        </p:nvSpPr>
        <p:spPr>
          <a:xfrm>
            <a:off x="1371600" y="152400"/>
            <a:ext cx="7315200" cy="1219200"/>
          </a:xfrm>
        </p:spPr>
        <p:txBody>
          <a:bodyPr>
            <a:normAutofit fontScale="90000"/>
          </a:bodyPr>
          <a:lstStyle/>
          <a:p>
            <a:pPr fontAlgn="auto">
              <a:spcAft>
                <a:spcPts val="0"/>
              </a:spcAft>
              <a:defRPr/>
            </a:pPr>
            <a:r>
              <a:rPr dirty="0" smtClean="0"/>
              <a:t>Important Differences Between US Agencies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2"/>
          <p:cNvSpPr>
            <a:spLocks noGrp="1"/>
          </p:cNvSpPr>
          <p:nvPr>
            <p:ph idx="1"/>
          </p:nvPr>
        </p:nvSpPr>
        <p:spPr/>
        <p:txBody>
          <a:bodyPr/>
          <a:lstStyle/>
          <a:p>
            <a:r>
              <a:rPr lang="en-US" smtClean="0"/>
              <a:t>NSF Program Officer:</a:t>
            </a:r>
          </a:p>
          <a:p>
            <a:pPr lvl="1"/>
            <a:r>
              <a:rPr lang="en-US" smtClean="0"/>
              <a:t>Key individual with discipline-specific knowledge</a:t>
            </a:r>
          </a:p>
          <a:p>
            <a:pPr lvl="1"/>
            <a:r>
              <a:rPr lang="en-US" smtClean="0"/>
              <a:t>Point of contact with facility proponents and research community</a:t>
            </a:r>
          </a:p>
          <a:p>
            <a:pPr lvl="1"/>
            <a:r>
              <a:rPr lang="en-US" smtClean="0"/>
              <a:t>Coordinates other NSF resources: contracting, legal, financial, project management (Large Facilities Office)</a:t>
            </a:r>
          </a:p>
          <a:p>
            <a:pPr lvl="1"/>
            <a:r>
              <a:rPr lang="en-US" smtClean="0"/>
              <a:t>Organizationally part of a Division and a Directorate. Directorates manage budgets for planning, construction, operation, research</a:t>
            </a:r>
          </a:p>
        </p:txBody>
      </p:sp>
      <p:sp>
        <p:nvSpPr>
          <p:cNvPr id="53250" name="Slide Number Placeholder 4"/>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5F389D8B-0903-4265-89A6-2602D8EBEE94}" type="slidenum">
              <a:rPr lang="en-US"/>
              <a:pPr fontAlgn="base">
                <a:spcBef>
                  <a:spcPct val="0"/>
                </a:spcBef>
                <a:spcAft>
                  <a:spcPct val="0"/>
                </a:spcAft>
              </a:pPr>
              <a:t>8</a:t>
            </a:fld>
            <a:endParaRPr lang="en-US"/>
          </a:p>
        </p:txBody>
      </p:sp>
      <p:sp>
        <p:nvSpPr>
          <p:cNvPr id="2" name="Title 1"/>
          <p:cNvSpPr>
            <a:spLocks noGrp="1"/>
          </p:cNvSpPr>
          <p:nvPr>
            <p:ph type="title"/>
          </p:nvPr>
        </p:nvSpPr>
        <p:spPr/>
        <p:txBody>
          <a:bodyPr/>
          <a:lstStyle/>
          <a:p>
            <a:pPr fontAlgn="auto">
              <a:spcAft>
                <a:spcPts val="0"/>
              </a:spcAft>
              <a:defRPr/>
            </a:pPr>
            <a:r>
              <a:rPr dirty="0" smtClean="0"/>
              <a:t>NSF Roles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2"/>
          <p:cNvSpPr>
            <a:spLocks noGrp="1"/>
          </p:cNvSpPr>
          <p:nvPr>
            <p:ph idx="1"/>
          </p:nvPr>
        </p:nvSpPr>
        <p:spPr/>
        <p:txBody>
          <a:bodyPr/>
          <a:lstStyle/>
          <a:p>
            <a:r>
              <a:rPr lang="en-US" smtClean="0"/>
              <a:t>Large Facilities Office provides project management resources to Program Officer</a:t>
            </a:r>
          </a:p>
          <a:p>
            <a:r>
              <a:rPr lang="en-US" smtClean="0"/>
              <a:t>Assistant Directors and NSF Deputy Director recommend cross-agency priorities for new facilities</a:t>
            </a:r>
          </a:p>
          <a:p>
            <a:r>
              <a:rPr lang="en-US" smtClean="0"/>
              <a:t>Director and National Science Board decide on balance of facilities/research within context of other budget priorities, approve construction budget request</a:t>
            </a:r>
          </a:p>
          <a:p>
            <a:r>
              <a:rPr lang="en-US" smtClean="0"/>
              <a:t>Office of Management and Budget approves construction budget request</a:t>
            </a:r>
          </a:p>
          <a:p>
            <a:r>
              <a:rPr lang="en-US" smtClean="0"/>
              <a:t>Congress appropriates construction funds</a:t>
            </a:r>
          </a:p>
        </p:txBody>
      </p:sp>
      <p:sp>
        <p:nvSpPr>
          <p:cNvPr id="55298" name="Slide Number Placeholder 4"/>
          <p:cNvSpPr>
            <a:spLocks noGrp="1"/>
          </p:cNvSpPr>
          <p:nvPr>
            <p:ph type="sldNum"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EE6E959E-BCFE-4E45-B79C-DEAB0D3F39AA}" type="slidenum">
              <a:rPr lang="en-US"/>
              <a:pPr fontAlgn="base">
                <a:spcBef>
                  <a:spcPct val="0"/>
                </a:spcBef>
                <a:spcAft>
                  <a:spcPct val="0"/>
                </a:spcAft>
              </a:pPr>
              <a:t>9</a:t>
            </a:fld>
            <a:endParaRPr lang="en-US"/>
          </a:p>
        </p:txBody>
      </p:sp>
      <p:sp>
        <p:nvSpPr>
          <p:cNvPr id="2" name="Title 1"/>
          <p:cNvSpPr>
            <a:spLocks noGrp="1"/>
          </p:cNvSpPr>
          <p:nvPr>
            <p:ph type="title"/>
          </p:nvPr>
        </p:nvSpPr>
        <p:spPr/>
        <p:txBody>
          <a:bodyPr/>
          <a:lstStyle/>
          <a:p>
            <a:pPr fontAlgn="auto">
              <a:spcAft>
                <a:spcPts val="0"/>
              </a:spcAft>
              <a:defRPr/>
            </a:pPr>
            <a:r>
              <a:rPr dirty="0" smtClean="0"/>
              <a:t>Other NSF Roles</a:t>
            </a:r>
            <a:endParaRPr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679</TotalTime>
  <Words>2006</Words>
  <Application>Microsoft Office PowerPoint</Application>
  <PresentationFormat>Bildschirmpräsentation (4:3)</PresentationFormat>
  <Paragraphs>407</Paragraphs>
  <Slides>19</Slides>
  <Notes>19</Notes>
  <HiddenSlides>0</HiddenSlides>
  <MMClips>0</MMClips>
  <ScaleCrop>false</ScaleCrop>
  <HeadingPairs>
    <vt:vector size="6" baseType="variant">
      <vt:variant>
        <vt:lpstr>Verwendete Schriftarten</vt:lpstr>
      </vt:variant>
      <vt:variant>
        <vt:i4>7</vt:i4>
      </vt:variant>
      <vt:variant>
        <vt:lpstr>Entwurfsvorlage</vt:lpstr>
      </vt:variant>
      <vt:variant>
        <vt:i4>18</vt:i4>
      </vt:variant>
      <vt:variant>
        <vt:lpstr>Folientitel</vt:lpstr>
      </vt:variant>
      <vt:variant>
        <vt:i4>19</vt:i4>
      </vt:variant>
    </vt:vector>
  </HeadingPairs>
  <TitlesOfParts>
    <vt:vector size="44" baseType="lpstr">
      <vt:lpstr>Calibri</vt:lpstr>
      <vt:lpstr>Arial</vt:lpstr>
      <vt:lpstr>Gill Sans MT</vt:lpstr>
      <vt:lpstr>Wingdings 2</vt:lpstr>
      <vt:lpstr>Verdana</vt:lpstr>
      <vt:lpstr>Constantia</vt:lpstr>
      <vt:lpstr>Wingdings</vt:lpstr>
      <vt:lpstr>Office Theme</vt:lpstr>
      <vt:lpstr>Solstice</vt:lpstr>
      <vt:lpstr>Paper</vt:lpstr>
      <vt:lpstr>Office Theme</vt:lpstr>
      <vt:lpstr>Solstice</vt:lpstr>
      <vt:lpstr>Solstice</vt:lpstr>
      <vt:lpstr>Solstice</vt:lpstr>
      <vt:lpstr>Solstice</vt:lpstr>
      <vt:lpstr>Solstice</vt:lpstr>
      <vt:lpstr>Solstice</vt:lpstr>
      <vt:lpstr>Solstice</vt:lpstr>
      <vt:lpstr>Solstice</vt:lpstr>
      <vt:lpstr>Paper</vt:lpstr>
      <vt:lpstr>Paper</vt:lpstr>
      <vt:lpstr>Paper</vt:lpstr>
      <vt:lpstr>Paper</vt:lpstr>
      <vt:lpstr>Paper</vt:lpstr>
      <vt:lpstr>Paper</vt:lpstr>
      <vt:lpstr>Folie 1</vt:lpstr>
      <vt:lpstr>Folie 2</vt:lpstr>
      <vt:lpstr>NSF’s large facility project planning process</vt:lpstr>
      <vt:lpstr>Broad Similarities between NSF, DOE, NASA</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MREFC funding in the  FY 2011 Congressional Budget Request</vt:lpstr>
      <vt:lpstr>MREFC project portfolio: construction vs. funding</vt:lpstr>
    </vt:vector>
  </TitlesOfParts>
  <Company>LFO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COL</dc:title>
  <dc:creator>NSF</dc:creator>
  <cp:lastModifiedBy>Berna Windischbaur</cp:lastModifiedBy>
  <cp:revision>64</cp:revision>
  <dcterms:created xsi:type="dcterms:W3CDTF">2010-09-08T07:29:59Z</dcterms:created>
  <dcterms:modified xsi:type="dcterms:W3CDTF">2010-09-28T12:49:53Z</dcterms:modified>
</cp:coreProperties>
</file>