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3" r:id="rId2"/>
    <p:sldId id="269" r:id="rId3"/>
    <p:sldId id="264" r:id="rId4"/>
    <p:sldId id="265" r:id="rId5"/>
    <p:sldId id="258" r:id="rId6"/>
    <p:sldId id="260" r:id="rId7"/>
    <p:sldId id="262" r:id="rId8"/>
    <p:sldId id="266" r:id="rId9"/>
    <p:sldId id="268" r:id="rId10"/>
    <p:sldId id="267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77" autoAdjust="0"/>
  </p:normalViewPr>
  <p:slideViewPr>
    <p:cSldViewPr>
      <p:cViewPr varScale="1">
        <p:scale>
          <a:sx n="121" d="100"/>
          <a:sy n="12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230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D5BB1D-8AB3-4BF2-A8F0-8A757E7CC899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8F2B91-96B6-4731-B094-833199E846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5E76F5-6004-432A-AC88-0837BD7B6F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D8FEDE-5E71-4869-92D5-B76BFB59E5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8DF1AF-0736-44DA-8FCE-7ADF241F9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C03D7-C232-4F30-A993-1CDE10EFAD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10455-A49C-4557-B5F9-6BF0CA14E7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9E44E2-4797-467E-92E3-CEB6493A02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E6C1AB-3E01-42AD-B416-16EF9F568A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536A4B-578D-4F70-BFD8-E15E8BA94C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2B254D-C6B5-4087-9896-CA7AF7A0A7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101522-B63E-4A27-9933-5AEC2CABD3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9C5D-54C6-45F7-B776-9908468AE954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A003-B591-4A56-A4F9-B4C950CAAC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A2370-5C25-4741-B897-374558DFC780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28FD-80FE-4219-9688-EA8A91DA537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29429-99A1-453E-AB17-B4A0C41DEE6B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DED7-E286-43D2-A7D0-AB97D8EC1A3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R:\PPUSER\Clipart\ML images\nsf4c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079B-A462-4995-A309-C3ED1BB3BDB1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0228-60F3-44BF-AD1A-73EF099CC5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683A-441A-45A3-B423-A9F9DB346ED5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466C-9074-40E2-A567-B4713BCBF41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60204-E2BE-4B87-8475-13B97A9A71E0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4C56-DCB7-424B-A634-CE9564F9B4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6506C-AF94-49C8-926D-DF1A028BB0E3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BCF2-39C8-4A75-8FCB-94C6EC2042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5C71B-4CF9-435E-84DF-C32A5E90CD1F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FE5DB-E664-4445-BEFF-2D775A835B3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D523-F3C6-4F8E-913B-CCB1DBED2D90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F587-39B8-485A-9A78-F5B3C507FA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5635-C8E6-441C-B814-BF5D24F005A9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AAC9-DA9A-493D-9B76-F638B8EF3B7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9655-D38A-4327-AF91-2DEF02115B48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2F96-A768-4123-854E-488073D625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85C566-2BE0-4585-BDD8-13875EA8CB49}" type="datetime1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AC7BE6-512E-4F96-8924-ECA84E70D2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NSF Experience with Management of Research Infrastructure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Mark Coles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Deputy Director, Large Facility Projects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Office of Budget, Finance, and Award Management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National Science Foundation</a:t>
            </a:r>
            <a:endParaRPr lang="en-US" dirty="0"/>
          </a:p>
        </p:txBody>
      </p:sp>
      <p:pic>
        <p:nvPicPr>
          <p:cNvPr id="14339" name="Picture 43" descr="R:\PPUSER\Clipart\ML images\nsf4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57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Cost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Very challenging to estimate many years forward during construction planning: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Need to include funds for scientific use, upgrades, advanced R&amp;D to keep facility fresh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Budget for replacement of long-lived components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Limiting factor in determination of whether to build new infrastructure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Important factor in future international discussions, especially with global management structures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0F6B0-58F8-41C0-8D4E-74FE4E2EDE0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B63C5-DDE5-45BA-ACDB-2884AEC05795}" type="slidenum">
              <a:rPr lang="en-US"/>
              <a:pPr>
                <a:defRPr/>
              </a:pPr>
              <a:t>2</a:t>
            </a:fld>
            <a:endParaRPr lang="en-US">
              <a:latin typeface="Times"/>
            </a:endParaRPr>
          </a:p>
        </p:txBody>
      </p:sp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731838" y="228600"/>
            <a:ext cx="749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NSF’s Large Research Facility Projects in Physics</a:t>
            </a:r>
          </a:p>
          <a:p>
            <a:pPr algn="ctr"/>
            <a:r>
              <a:rPr lang="en-US" sz="2400" b="1" i="1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The first large NSF facility in physics</a:t>
            </a:r>
          </a:p>
        </p:txBody>
      </p:sp>
      <p:sp>
        <p:nvSpPr>
          <p:cNvPr id="16387" name="Text Box 14"/>
          <p:cNvSpPr txBox="1">
            <a:spLocks noChangeArrowheads="1"/>
          </p:cNvSpPr>
          <p:nvPr/>
        </p:nvSpPr>
        <p:spPr bwMode="auto">
          <a:xfrm>
            <a:off x="3429000" y="54864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LHC</a:t>
            </a:r>
          </a:p>
        </p:txBody>
      </p:sp>
      <p:sp>
        <p:nvSpPr>
          <p:cNvPr id="16388" name="Text Box 16"/>
          <p:cNvSpPr txBox="1">
            <a:spLocks noChangeArrowheads="1"/>
          </p:cNvSpPr>
          <p:nvPr/>
        </p:nvSpPr>
        <p:spPr bwMode="auto">
          <a:xfrm>
            <a:off x="3429000" y="1219200"/>
            <a:ext cx="495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Cornell Electron Storage Ring (CESR)  -- high-luminosity 6+6 GeV electron-positron collider at Cornell University</a:t>
            </a:r>
          </a:p>
          <a:p>
            <a:pPr algn="ctr"/>
            <a:r>
              <a:rPr lang="en-US" sz="2000" b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&gt; 30 years operation </a:t>
            </a:r>
            <a:endParaRPr lang="en-US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16389" name="Picture 19" descr="C:\Documents and Settings\barish\Desktop\TEMP\NRC Prioritization Panel 05-03\cleo_det_proc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429000"/>
            <a:ext cx="2306638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0" descr="C:\Documents and Settings\barish\Desktop\TEMP\NRC Prioritization Panel 05-03\ces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219200"/>
            <a:ext cx="27463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22"/>
          <p:cNvSpPr txBox="1">
            <a:spLocks noChangeArrowheads="1"/>
          </p:cNvSpPr>
          <p:nvPr/>
        </p:nvSpPr>
        <p:spPr bwMode="auto">
          <a:xfrm>
            <a:off x="4648200" y="2743200"/>
            <a:ext cx="3597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The centerpiece of NSF High Energy Physics Program for many years</a:t>
            </a:r>
          </a:p>
        </p:txBody>
      </p:sp>
      <p:sp>
        <p:nvSpPr>
          <p:cNvPr id="16392" name="Text Box 23"/>
          <p:cNvSpPr txBox="1">
            <a:spLocks noChangeArrowheads="1"/>
          </p:cNvSpPr>
          <p:nvPr/>
        </p:nvSpPr>
        <p:spPr bwMode="auto">
          <a:xfrm>
            <a:off x="4572000" y="4038600"/>
            <a:ext cx="4337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 </a:t>
            </a:r>
            <a:r>
              <a:rPr lang="en-US" sz="2000" b="1"/>
              <a:t>B – Physics</a:t>
            </a:r>
          </a:p>
          <a:p>
            <a:pPr>
              <a:buFontTx/>
              <a:buChar char="•"/>
            </a:pPr>
            <a:r>
              <a:rPr lang="en-US" sz="2000" b="1"/>
              <a:t>  Accelerator Physics</a:t>
            </a:r>
          </a:p>
          <a:p>
            <a:pPr>
              <a:buFontTx/>
              <a:buChar char="•"/>
            </a:pPr>
            <a:r>
              <a:rPr lang="en-US" sz="2000" b="1"/>
              <a:t>  Synchrotron Radiation -- CHESS</a:t>
            </a:r>
          </a:p>
        </p:txBody>
      </p:sp>
      <p:sp>
        <p:nvSpPr>
          <p:cNvPr id="16393" name="Text Box 25"/>
          <p:cNvSpPr txBox="1">
            <a:spLocks noChangeArrowheads="1"/>
          </p:cNvSpPr>
          <p:nvPr/>
        </p:nvSpPr>
        <p:spPr bwMode="auto">
          <a:xfrm>
            <a:off x="4800600" y="5486400"/>
            <a:ext cx="4164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CLEO Collaboration:  NSF &amp; DoE</a:t>
            </a:r>
          </a:p>
          <a:p>
            <a:r>
              <a:rPr lang="en-US" sz="2000" b="1"/>
              <a:t>	~20  research groups</a:t>
            </a:r>
          </a:p>
          <a:p>
            <a:r>
              <a:rPr lang="en-US" sz="2000" b="1"/>
              <a:t>	125  collaborators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NSF Portfolio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NSF funds </a:t>
            </a:r>
            <a:r>
              <a:rPr lang="en-US" u="sng" smtClean="0"/>
              <a:t>operation</a:t>
            </a:r>
            <a:r>
              <a:rPr lang="en-US" smtClean="0"/>
              <a:t> of 18 major multi-user research facilities ~$900M in FY 10</a:t>
            </a:r>
          </a:p>
          <a:p>
            <a:r>
              <a:rPr lang="en-US" smtClean="0"/>
              <a:t>Some of these do not have a single dominant (~70%) national partner:</a:t>
            </a:r>
          </a:p>
          <a:p>
            <a:pPr lvl="1"/>
            <a:r>
              <a:rPr lang="en-US" smtClean="0"/>
              <a:t>International Ocean Drilling Program  </a:t>
            </a:r>
          </a:p>
          <a:p>
            <a:pPr lvl="1"/>
            <a:r>
              <a:rPr lang="en-US" smtClean="0"/>
              <a:t>Gemini Observatory  </a:t>
            </a:r>
          </a:p>
          <a:p>
            <a:pPr lvl="1"/>
            <a:r>
              <a:rPr lang="en-US" smtClean="0"/>
              <a:t>Large Hadron Collider detectors (ATLAS and CMS)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F4077-DB0C-4A6B-99A4-1566EBE2F638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NSF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6 facilities under construction  by NSF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FY11 budget request ~$165M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One of these – ALMA -  does not have a single dominant national partner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have significant non-US contributions: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IceCube (TPC=$279M, US=$242)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Advanced LIGO (US=$205, in-kind laser (Germany), suspensions (UK))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are networks of Earth observing systems, could benefit from collaborative data sharing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National Ecological Observatory Network (proposed FY11 construction start) (TPC=$434M)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Ocean Observatories Initiative (TPC=$386M)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E8E6A-CC55-4D9A-8F86-E7602BB447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781800" y="5867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TPC=total project cost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Management Challenges Within an International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Roles and responsibilities of host country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Procurement and acquisition policies for joint undertakings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Access and data sharing policy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Intellectual and physical property issues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Dispute resolution and partnership withdrawal/default mechanism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National agency role with respect to governance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Memoranda of Understanding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Must be carefully negotiated to address challenges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only effective when the interests of the participants are aligned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Depend on mutual goodwill to sustain the relationship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6CD82-A6BD-4470-8FF5-26FF743C1E3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NSF “Management” Role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Congress holds NSF accountable for accomplishing scope within requested budget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NSF oversees, but does not manage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Funding provided to Awardee institution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Institution responsible for management and project execution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NSF exercises oversight through review, reporting, site visits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NSF can change awardee institution (recompetition)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Request key staffing changes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This is more complex in international collaboration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12BF-1F2D-4492-8F88-880C9540C70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Earned Value Reporting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Earned Value Management methodology is a federal financial status reporting requirement for US-funded component</a:t>
            </a:r>
          </a:p>
          <a:p>
            <a:r>
              <a:rPr lang="en-US" smtClean="0"/>
              <a:t>Significant investment to set up and maintain – 1-2% of total project cost</a:t>
            </a:r>
          </a:p>
          <a:p>
            <a:r>
              <a:rPr lang="en-US" smtClean="0"/>
              <a:t>Now used in ALMA across all aspects of project</a:t>
            </a:r>
          </a:p>
          <a:p>
            <a:r>
              <a:rPr lang="en-US" smtClean="0"/>
              <a:t>BUT cannot be imposed on non-US partners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3A3F5-01FF-4924-9298-90D0F03DFDAA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Investment in </a:t>
            </a:r>
            <a:br>
              <a:rPr lang="en-US" dirty="0" smtClean="0"/>
            </a:br>
            <a:r>
              <a:rPr lang="en-US" dirty="0" smtClean="0"/>
              <a:t>Pre-construction Planning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Expensive, but essential to development of a credible cost estimate</a:t>
            </a:r>
          </a:p>
          <a:p>
            <a:pPr lvl="1"/>
            <a:r>
              <a:rPr lang="en-US" smtClean="0"/>
              <a:t>5-25% (or more!) of total capital cost</a:t>
            </a:r>
          </a:p>
          <a:p>
            <a:r>
              <a:rPr lang="en-US" smtClean="0"/>
              <a:t>Little experience in NSF with joint international planning activities</a:t>
            </a:r>
          </a:p>
          <a:p>
            <a:pPr lvl="1"/>
            <a:r>
              <a:rPr lang="en-US" smtClean="0"/>
              <a:t>ALMA (major rebaselining following construction start)</a:t>
            </a:r>
          </a:p>
          <a:p>
            <a:r>
              <a:rPr lang="en-US" smtClean="0"/>
              <a:t>Crucial to learn how to do this effectively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78FCF-EB8D-4B4B-B682-A7020DC23DE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Budget Contingency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NSF has had good experience with budget contingency: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Algorithmic bottom-up assessment of risk to estimate budget for “known unknowns”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Recent examples: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IceCube: 97% complete, within 1% of cost and schedule targets, initial contingency ~25% of estimated budget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ALMA (US, after rebaselining):  81% complete, within 1% of cost and 4% of schedule, ~25% contingency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LHC detectors (US+DOE)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E49B9-CA49-40F1-B45B-FA0FBDEE7F6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546</Words>
  <Application>Microsoft Office PowerPoint</Application>
  <PresentationFormat>Bildschirmpräsentation (4:3)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Calibri</vt:lpstr>
      <vt:lpstr>Arial</vt:lpstr>
      <vt:lpstr>Times</vt:lpstr>
      <vt:lpstr>Arial Unicode MS</vt:lpstr>
      <vt:lpstr>Arial Black</vt:lpstr>
      <vt:lpstr>Office Theme</vt:lpstr>
      <vt:lpstr>Office Theme</vt:lpstr>
      <vt:lpstr>NSF Experience with Management of Research Infrastructure</vt:lpstr>
      <vt:lpstr>Folie 2</vt:lpstr>
      <vt:lpstr>Current NSF Portfolio</vt:lpstr>
      <vt:lpstr>Current NSF Construction</vt:lpstr>
      <vt:lpstr>Some Management Challenges Within an International Framework</vt:lpstr>
      <vt:lpstr>NSF “Management” Role </vt:lpstr>
      <vt:lpstr>Earned Value Reporting</vt:lpstr>
      <vt:lpstr>Investment in  Pre-construction Planning</vt:lpstr>
      <vt:lpstr>Budget Contingency</vt:lpstr>
      <vt:lpstr>Operating Cost Considerations</vt:lpstr>
    </vt:vector>
  </TitlesOfParts>
  <Company>LFO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Research Infrastructure Development</dc:title>
  <dc:creator>NSF</dc:creator>
  <cp:lastModifiedBy>Berna Windischbaur</cp:lastModifiedBy>
  <cp:revision>44</cp:revision>
  <dcterms:created xsi:type="dcterms:W3CDTF">2010-09-24T00:13:07Z</dcterms:created>
  <dcterms:modified xsi:type="dcterms:W3CDTF">2010-09-28T12:50:22Z</dcterms:modified>
</cp:coreProperties>
</file>