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23"/>
  </p:notesMasterIdLst>
  <p:sldIdLst>
    <p:sldId id="258" r:id="rId5"/>
    <p:sldId id="287" r:id="rId6"/>
    <p:sldId id="288" r:id="rId7"/>
    <p:sldId id="263" r:id="rId8"/>
    <p:sldId id="298" r:id="rId9"/>
    <p:sldId id="266" r:id="rId10"/>
    <p:sldId id="267" r:id="rId11"/>
    <p:sldId id="286" r:id="rId12"/>
    <p:sldId id="268" r:id="rId13"/>
    <p:sldId id="299" r:id="rId14"/>
    <p:sldId id="300" r:id="rId15"/>
    <p:sldId id="291" r:id="rId16"/>
    <p:sldId id="292" r:id="rId17"/>
    <p:sldId id="293" r:id="rId18"/>
    <p:sldId id="297" r:id="rId19"/>
    <p:sldId id="296" r:id="rId20"/>
    <p:sldId id="302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2" autoAdjust="0"/>
    <p:restoredTop sz="94660"/>
  </p:normalViewPr>
  <p:slideViewPr>
    <p:cSldViewPr>
      <p:cViewPr>
        <p:scale>
          <a:sx n="94" d="100"/>
          <a:sy n="94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78EEFC-999C-4D5D-9BBB-279468658FFD}" type="datetimeFigureOut">
              <a:rPr lang="en-US"/>
              <a:pPr>
                <a:defRPr/>
              </a:pPr>
              <a:t>9/30/2010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767AEA-5539-42FD-BE3A-E18C4743CE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2CA2B73-D364-4B0D-B1F0-661E7CA8F50B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4848D4-1B23-4E83-96AC-21B490D66F0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91ED-8315-42E2-9BFF-858C11FFA193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8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rPr>
                <a:t>EGI-InSPIRE</a:t>
              </a: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7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E92170-03A3-4A49-A543-072A7BDACD8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43B3-579C-4873-9D8C-697ABCEFC2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AE44-135C-453C-A454-42CB1BA168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DD8C-AC32-48DF-8544-1D2B95B86B0C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8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rPr>
                <a:t>EGI-InSPIRE</a:t>
              </a: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7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BC1482-9F15-4D89-AF93-B71851887C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F46F-3CE1-4B94-9E7D-289BD0F23A7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6E352-2C6D-4C6C-BD94-81FDFFCE07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4046-A5F4-41B1-A272-637A406750C9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F299-D498-43CE-91E3-10CA22FE2AA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AED6-3B83-41E6-8241-6CB79B9BC0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NSF &amp; EC - Rome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CEE007-E24A-4A0E-8DAE-EB24ECB84E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D6F3-F646-4822-BA2E-2B7C0F13EABD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8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rPr>
                <a:t>EGI-InSPIRE</a:t>
              </a: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7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101FC0-D9D0-49EF-9321-3A26CFA3071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B822-0537-47F4-AF44-3AAE4040AAE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6476-F840-40C0-8DB5-D37D96D7452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1/10/2010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NSF &amp; EC - Rome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435D-5BF8-4B6E-B3BC-5C9FD3D93EA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D86332-D03D-492E-A581-62AD34EA1F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87" r:id="rId3"/>
    <p:sldLayoutId id="2147483696" r:id="rId4"/>
    <p:sldLayoutId id="2147483697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grpSp>
        <p:nvGrpSpPr>
          <p:cNvPr id="7171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pic>
          <p:nvPicPr>
            <p:cNvPr id="7188" name="Picture 5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048CB0-408C-4B2B-83AC-03D46ADC8A1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7180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7184" name="Picture 5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0" r:id="rId2"/>
    <p:sldLayoutId id="2147483689" r:id="rId3"/>
    <p:sldLayoutId id="2147483699" r:id="rId4"/>
    <p:sldLayoutId id="2147483700" r:id="rId5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grpSp>
        <p:nvGrpSpPr>
          <p:cNvPr id="13315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pic>
          <p:nvPicPr>
            <p:cNvPr id="13332" name="Picture 5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9EBF1-9AB2-40D5-B324-74682FC4033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3324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3328" name="Picture 5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  <p:sldLayoutId id="2147483691" r:id="rId3"/>
    <p:sldLayoutId id="2147483702" r:id="rId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pic>
          <p:nvPicPr>
            <p:cNvPr id="18452" name="Picture 5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18436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NSF &amp; EC - Rome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23BAD5-B2A6-4742-B498-392FB3F07D0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8444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8448" name="Picture 5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3" r:id="rId3"/>
    <p:sldLayoutId id="2147483704" r:id="rId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ant.net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hyperlink" Target="http://www.eu-ege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ace-project.eu/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terena.org/" TargetMode="External"/><Relationship Id="rId4" Type="http://schemas.openxmlformats.org/officeDocument/2006/relationships/hyperlink" Target="http://www.deisa.eu/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or@egi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EC/NSF Collaborations: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European Grid Infrastructure</a:t>
            </a:r>
            <a:br>
              <a:rPr lang="en-GB" smtClean="0">
                <a:latin typeface="Arial" charset="0"/>
                <a:cs typeface="Arial" charset="0"/>
              </a:rPr>
            </a:b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Steven Newhouse</a:t>
            </a:r>
          </a:p>
          <a:p>
            <a:r>
              <a:rPr lang="en-GB" smtClean="0">
                <a:latin typeface="Arial" charset="0"/>
                <a:cs typeface="Arial" charset="0"/>
              </a:rPr>
              <a:t>Project Director, EGI.eu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2458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96F11E-24EA-4D1A-8FC2-5012772D380F}" type="slidenum">
              <a:rPr lang="fi-FI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4450" y="5013325"/>
            <a:ext cx="66246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EGI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7338" y="5013325"/>
            <a:ext cx="3360737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EGEE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107950" y="1989138"/>
            <a:ext cx="8785225" cy="3024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/>
              <a:t>Networking</a:t>
            </a:r>
          </a:p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European e-Infrastructure</a:t>
            </a:r>
          </a:p>
        </p:txBody>
      </p:sp>
      <p:sp>
        <p:nvSpPr>
          <p:cNvPr id="34821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34822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1319213"/>
            <a:ext cx="8280400" cy="1223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3860800"/>
            <a:ext cx="8280400" cy="11525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Desktops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1125" y="4772025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HTC Grids</a:t>
            </a:r>
          </a:p>
        </p:txBody>
      </p:sp>
      <p:sp>
        <p:nvSpPr>
          <p:cNvPr id="34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B3AA51-4343-4BEB-8B08-61EF1F1E68C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4088" y="5013325"/>
            <a:ext cx="3864794" cy="1295400"/>
          </a:xfrm>
          <a:prstGeom prst="rect">
            <a:avLst/>
          </a:prstGeom>
          <a:gradFill flip="none" rotWithShape="1">
            <a:gsLst>
              <a:gs pos="75000">
                <a:schemeClr val="accent2">
                  <a:lumMod val="40000"/>
                  <a:lumOff val="6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PRACE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7380288" y="4772025"/>
            <a:ext cx="1223962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Petascale</a:t>
            </a:r>
            <a:endParaRPr lang="en-GB" dirty="0"/>
          </a:p>
          <a:p>
            <a:pPr algn="ctr">
              <a:defRPr/>
            </a:pPr>
            <a:r>
              <a:rPr lang="en-GB" dirty="0"/>
              <a:t>HPC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988" y="4768850"/>
            <a:ext cx="12239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HPC Grids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850" y="5373688"/>
            <a:ext cx="5880100" cy="312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Virtualised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6" grpId="0" animBg="1"/>
      <p:bldP spid="7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85725"/>
            <a:ext cx="6840538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European e-Infrastructure Forum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HTC: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HPC: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Networking: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Data…?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pic>
        <p:nvPicPr>
          <p:cNvPr id="4105" name="Picture 9" descr="EGE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5" y="1196975"/>
            <a:ext cx="140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DEIS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522538"/>
            <a:ext cx="1428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RAC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3975" y="2349500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GEAN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3700463"/>
            <a:ext cx="1428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TERENA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6825" y="3429000"/>
            <a:ext cx="1428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H:\Teamspaces\EGI-InSPIRE\Dissemination\EGI Logos\EGI-LogoRef.png"/>
          <p:cNvPicPr>
            <a:picLocks noChangeAspect="1" noChangeArrowheads="1"/>
          </p:cNvPicPr>
          <p:nvPr/>
        </p:nvPicPr>
        <p:blipFill>
          <a:blip r:embed="rId12"/>
          <a:srcRect t="15863" b="12636"/>
          <a:stretch>
            <a:fillRect/>
          </a:stretch>
        </p:blipFill>
        <p:spPr bwMode="auto">
          <a:xfrm>
            <a:off x="3871913" y="1196975"/>
            <a:ext cx="1568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958D46-637C-4A68-9C77-59E229B87CC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The DCI Projects</a:t>
            </a:r>
          </a:p>
        </p:txBody>
      </p:sp>
      <p:sp>
        <p:nvSpPr>
          <p:cNvPr id="36866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6867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6868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23BD7F-0168-4256-B750-2B81081DDB00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2"/>
          <a:srcRect t="10435" b="11752"/>
          <a:stretch>
            <a:fillRect/>
          </a:stretch>
        </p:blipFill>
        <p:spPr bwMode="auto">
          <a:xfrm>
            <a:off x="3606800" y="1049338"/>
            <a:ext cx="25066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298950"/>
            <a:ext cx="202406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4094163"/>
            <a:ext cx="24479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5"/>
          <a:srcRect l="545" t="10326"/>
          <a:stretch>
            <a:fillRect/>
          </a:stretch>
        </p:blipFill>
        <p:spPr bwMode="auto">
          <a:xfrm>
            <a:off x="7088188" y="2252663"/>
            <a:ext cx="174307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2625" y="3829050"/>
            <a:ext cx="8016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4" descr="http://www.venus-c.eu/venus-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2373313"/>
            <a:ext cx="19256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2" descr="Siena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8675" y="5092700"/>
            <a:ext cx="2981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The DCI Projects</a:t>
            </a:r>
          </a:p>
        </p:txBody>
      </p:sp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70D3E1-7741-4F9B-B661-045F8A4607F6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1196975"/>
          <a:ext cx="8496300" cy="4824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1138750"/>
                <a:gridCol w="1295362"/>
                <a:gridCol w="1364157"/>
                <a:gridCol w="1218751"/>
                <a:gridCol w="1325068"/>
                <a:gridCol w="1218751"/>
              </a:tblGrid>
              <a:tr h="574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Project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EDGI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EGI-InSPIRE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StratusLab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VENUS-C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Start Date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01/06/2010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01/10/2010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 (months)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Budget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2,436,000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23,000,000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3,693,000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3,137,221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8,803,046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7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 from the EC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2,150,000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4,500,000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8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r>
                        <a:rPr lang="en-US" sz="1600" dirty="0" smtClean="0">
                          <a:effectLst/>
                        </a:rPr>
                        <a:t>effort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person-month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9241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1115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639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019925" y="1628775"/>
            <a:ext cx="1655763" cy="4103688"/>
            <a:chOff x="7020272" y="2276872"/>
            <a:chExt cx="1656184" cy="4104456"/>
          </a:xfrm>
        </p:grpSpPr>
        <p:sp>
          <p:nvSpPr>
            <p:cNvPr id="15" name="Flowchart: Collate 14"/>
            <p:cNvSpPr/>
            <p:nvPr/>
          </p:nvSpPr>
          <p:spPr>
            <a:xfrm>
              <a:off x="7020272" y="2276872"/>
              <a:ext cx="1656184" cy="4104456"/>
            </a:xfrm>
            <a:prstGeom prst="flowChartCollat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GB" b="1" dirty="0">
                  <a:solidFill>
                    <a:srgbClr val="FF0000"/>
                  </a:solidFill>
                </a:rPr>
                <a:t>Venus-C</a:t>
              </a: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36227" y="2348323"/>
              <a:ext cx="554179" cy="3967904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7906322" y="2348323"/>
              <a:ext cx="554179" cy="3947264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1158875"/>
            <a:ext cx="3384550" cy="50784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EGI-InSPIRE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r>
              <a:rPr lang="en-GB"/>
              <a:t>Operational</a:t>
            </a:r>
          </a:p>
          <a:p>
            <a:pPr algn="ctr"/>
            <a:r>
              <a:rPr lang="en-GB"/>
              <a:t>Infrastructure</a:t>
            </a:r>
          </a:p>
        </p:txBody>
      </p:sp>
      <p:sp>
        <p:nvSpPr>
          <p:cNvPr id="8" name="Oval 7"/>
          <p:cNvSpPr/>
          <p:nvPr/>
        </p:nvSpPr>
        <p:spPr>
          <a:xfrm>
            <a:off x="3419475" y="1800225"/>
            <a:ext cx="1174750" cy="381635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</a:rPr>
              <a:t>EDGI</a:t>
            </a: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32363" y="1793875"/>
            <a:ext cx="1511300" cy="38989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b="1" dirty="0" err="1">
                <a:solidFill>
                  <a:srgbClr val="FF0000"/>
                </a:solidFill>
              </a:rPr>
              <a:t>StratusLab</a:t>
            </a: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DCI Taxonomy</a:t>
            </a:r>
          </a:p>
        </p:txBody>
      </p:sp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891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8920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15AF63-5AA3-4472-B28A-1BDCCD9133E4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0275" y="2620963"/>
            <a:ext cx="858838" cy="24606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</a:rPr>
              <a:t>EMI</a:t>
            </a: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5388" y="2620963"/>
            <a:ext cx="855662" cy="24606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</a:rPr>
              <a:t>IGE</a:t>
            </a: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923" name="TextBox 4"/>
          <p:cNvSpPr txBox="1">
            <a:spLocks noChangeArrowheads="1"/>
          </p:cNvSpPr>
          <p:nvPr/>
        </p:nvSpPr>
        <p:spPr bwMode="auto">
          <a:xfrm>
            <a:off x="576263" y="4621213"/>
            <a:ext cx="8459787" cy="922337"/>
          </a:xfrm>
          <a:prstGeom prst="rect">
            <a:avLst/>
          </a:prstGeom>
          <a:solidFill>
            <a:srgbClr val="FFFF00">
              <a:alpha val="6509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/>
              <a:t>Resources</a:t>
            </a:r>
          </a:p>
          <a:p>
            <a:pPr algn="ctr"/>
            <a:endParaRPr lang="en-GB"/>
          </a:p>
        </p:txBody>
      </p:sp>
      <p:sp>
        <p:nvSpPr>
          <p:cNvPr id="38924" name="TextBox 5"/>
          <p:cNvSpPr txBox="1">
            <a:spLocks noChangeArrowheads="1"/>
          </p:cNvSpPr>
          <p:nvPr/>
        </p:nvSpPr>
        <p:spPr bwMode="auto">
          <a:xfrm>
            <a:off x="576263" y="3311525"/>
            <a:ext cx="8459787" cy="923925"/>
          </a:xfrm>
          <a:prstGeom prst="rect">
            <a:avLst/>
          </a:prstGeom>
          <a:solidFill>
            <a:srgbClr val="FFFF00">
              <a:alpha val="6509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/>
              <a:t>Technology</a:t>
            </a:r>
          </a:p>
          <a:p>
            <a:pPr algn="ctr"/>
            <a:endParaRPr lang="en-GB"/>
          </a:p>
        </p:txBody>
      </p:sp>
      <p:sp>
        <p:nvSpPr>
          <p:cNvPr id="38925" name="TextBox 3"/>
          <p:cNvSpPr txBox="1">
            <a:spLocks noChangeArrowheads="1"/>
          </p:cNvSpPr>
          <p:nvPr/>
        </p:nvSpPr>
        <p:spPr bwMode="auto">
          <a:xfrm>
            <a:off x="576263" y="1871663"/>
            <a:ext cx="8459787" cy="923925"/>
          </a:xfrm>
          <a:prstGeom prst="rect">
            <a:avLst/>
          </a:prstGeom>
          <a:solidFill>
            <a:srgbClr val="FFFF00">
              <a:alpha val="6509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/>
              <a:t>Users</a:t>
            </a:r>
          </a:p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Barriers to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800"/>
            <a:ext cx="9144000" cy="5111750"/>
          </a:xfrm>
        </p:spPr>
        <p:txBody>
          <a:bodyPr/>
          <a:lstStyle/>
          <a:p>
            <a:r>
              <a:rPr lang="en-GB" sz="2800" smtClean="0">
                <a:latin typeface="Arial" charset="0"/>
                <a:cs typeface="Arial" charset="0"/>
              </a:rPr>
              <a:t>Sustainability of e-Infrastructures has not been clear</a:t>
            </a:r>
          </a:p>
          <a:p>
            <a:pPr lvl="1"/>
            <a:endParaRPr lang="en-GB" sz="2400" smtClean="0">
              <a:latin typeface="Arial" charset="0"/>
              <a:cs typeface="Arial" charset="0"/>
            </a:endParaRPr>
          </a:p>
          <a:p>
            <a:r>
              <a:rPr lang="en-GB" sz="2800" smtClean="0">
                <a:latin typeface="Arial" charset="0"/>
                <a:cs typeface="Arial" charset="0"/>
              </a:rPr>
              <a:t>Advances in ICT have matched data analysis needs</a:t>
            </a:r>
          </a:p>
          <a:p>
            <a:pPr lvl="1"/>
            <a:endParaRPr lang="en-GB" sz="240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GB" sz="2800" smtClean="0">
                <a:latin typeface="Arial" charset="0"/>
                <a:cs typeface="Arial" charset="0"/>
                <a:sym typeface="Wingdings" pitchFamily="2" charset="2"/>
              </a:rPr>
              <a:t>Computation beyond the desktop is still very hard</a:t>
            </a:r>
          </a:p>
          <a:p>
            <a:pPr lvl="1"/>
            <a:endParaRPr lang="en-GB" sz="240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GB" sz="2800" smtClean="0">
                <a:latin typeface="Arial" charset="0"/>
                <a:cs typeface="Arial" charset="0"/>
                <a:sym typeface="Wingdings" pitchFamily="2" charset="2"/>
              </a:rPr>
              <a:t>Service offerings do not match needs of new users</a:t>
            </a:r>
          </a:p>
          <a:p>
            <a:endParaRPr lang="en-GB" sz="280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GB" sz="2800" smtClean="0">
                <a:latin typeface="Arial" charset="0"/>
                <a:cs typeface="Arial" charset="0"/>
                <a:sym typeface="Wingdings" pitchFamily="2" charset="2"/>
              </a:rPr>
              <a:t>Value (and cost) need to be exposed to stakeholders</a:t>
            </a:r>
          </a:p>
          <a:p>
            <a:endParaRPr lang="en-GB" sz="2800" smtClean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39939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994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994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570AB-D2E2-40F1-B1E1-5998F9FD06C8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816100"/>
            <a:ext cx="8820150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For multi-year projects this is a risk – addressed by EGI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2781300"/>
            <a:ext cx="8820150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ym typeface="Wingdings" pitchFamily="2" charset="2"/>
              </a:rPr>
              <a:t>ESFRI and related projects will push these boundaries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4724400"/>
            <a:ext cx="8820150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ym typeface="Wingdings" pitchFamily="2" charset="2"/>
              </a:rPr>
              <a:t>Must deliver a flexible federated production infrastructure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5703888"/>
            <a:ext cx="8820150" cy="461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ym typeface="Wingdings" pitchFamily="2" charset="2"/>
              </a:rPr>
              <a:t>Service based infrastructure compare public &amp; commercial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8" y="3716338"/>
            <a:ext cx="8820150" cy="461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ym typeface="Wingdings" pitchFamily="2" charset="2"/>
              </a:rPr>
              <a:t>Virtualisation and new computing models simplify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A Virtualised Future?</a:t>
            </a:r>
          </a:p>
        </p:txBody>
      </p:sp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09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4096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FA4125-BCDC-4227-ACAB-2AA266F7DA54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40965" name="Picture 2" descr="EGI-Infra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14425"/>
            <a:ext cx="80025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Collaborations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Virtualised Production Infrastructure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Exploration of clouds: FutureGrid &amp; Magellen</a:t>
            </a:r>
          </a:p>
          <a:p>
            <a:r>
              <a:rPr lang="en-GB" smtClean="0">
                <a:latin typeface="Arial" charset="0"/>
                <a:cs typeface="Arial" charset="0"/>
              </a:rPr>
              <a:t>User driven integration &amp; interoperation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With OSG to support WLCG and others?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XD: Shared communities and resources?</a:t>
            </a:r>
          </a:p>
          <a:p>
            <a:r>
              <a:rPr lang="en-GB" smtClean="0">
                <a:latin typeface="Arial" charset="0"/>
                <a:cs typeface="Arial" charset="0"/>
              </a:rPr>
              <a:t>Software and standards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Reduce duplication through greater exchange</a:t>
            </a:r>
          </a:p>
          <a:p>
            <a:r>
              <a:rPr lang="en-GB" smtClean="0">
                <a:latin typeface="Arial" charset="0"/>
                <a:cs typeface="Arial" charset="0"/>
              </a:rPr>
              <a:t>Training: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To support expansion need trained staff</a:t>
            </a:r>
          </a:p>
          <a:p>
            <a:pPr lvl="1"/>
            <a:endParaRPr lang="en-GB" smtClean="0">
              <a:latin typeface="Arial" charset="0"/>
              <a:cs typeface="Arial" charset="0"/>
            </a:endParaRPr>
          </a:p>
          <a:p>
            <a:pPr lvl="1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5FA55-09CE-4DA8-BFFE-D4BA0450090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EGEE: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Demonstrated a production e-infrastructure</a:t>
            </a:r>
          </a:p>
          <a:p>
            <a:r>
              <a:rPr lang="en-GB" smtClean="0">
                <a:latin typeface="Arial" charset="0"/>
                <a:cs typeface="Arial" charset="0"/>
              </a:rPr>
              <a:t>EGI: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Provide a sustainable production e-infrastructure</a:t>
            </a:r>
          </a:p>
          <a:p>
            <a:r>
              <a:rPr lang="en-GB" smtClean="0">
                <a:latin typeface="Arial" charset="0"/>
                <a:cs typeface="Arial" charset="0"/>
              </a:rPr>
              <a:t>EGI.eu established in Amsterdam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Supported transition through EGI-InSPIRE</a:t>
            </a:r>
          </a:p>
          <a:p>
            <a:r>
              <a:rPr lang="en-GB" smtClean="0">
                <a:latin typeface="Arial" charset="0"/>
                <a:cs typeface="Arial" charset="0"/>
              </a:rPr>
              <a:t>Contact: </a:t>
            </a:r>
            <a:r>
              <a:rPr lang="en-GB" smtClean="0">
                <a:latin typeface="Arial" charset="0"/>
                <a:cs typeface="Arial" charset="0"/>
                <a:hlinkClick r:id="rId2"/>
              </a:rPr>
              <a:t>director@egi.eu</a:t>
            </a:r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2DF80FE-B689-4327-BFC7-1B20F8C403C6}" type="slidenum">
              <a:rPr lang="fi-FI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i-FI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What is EGI?</a:t>
            </a:r>
          </a:p>
          <a:p>
            <a:r>
              <a:rPr lang="en-GB" smtClean="0">
                <a:latin typeface="Arial" charset="0"/>
                <a:cs typeface="Arial" charset="0"/>
              </a:rPr>
              <a:t>The European Context</a:t>
            </a:r>
          </a:p>
          <a:p>
            <a:r>
              <a:rPr lang="en-GB" smtClean="0">
                <a:latin typeface="Arial" charset="0"/>
                <a:cs typeface="Arial" charset="0"/>
              </a:rPr>
              <a:t>Future Challenges</a:t>
            </a:r>
          </a:p>
          <a:p>
            <a:r>
              <a:rPr lang="en-GB" smtClean="0">
                <a:latin typeface="Arial" charset="0"/>
                <a:cs typeface="Arial" charset="0"/>
              </a:rPr>
              <a:t>Collaborations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1D4C29-7B84-458B-B248-49F299D7B97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What is EGI?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412875"/>
            <a:ext cx="9036050" cy="45259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European: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Focus on meeting the needs of European Researchers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Their key need is to collaborate internationally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Grid: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Federation of shared resources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Supportive of the collaborative social network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Infrastructure: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3EA843-28F1-49FB-B405-9A9F4CCD79E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Arial" charset="0"/>
                <a:cs typeface="Arial" charset="0"/>
              </a:rPr>
              <a:t>European Grid Infrastructure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European Data Grid (EDG)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Explore concepts in a testbed</a:t>
            </a:r>
          </a:p>
          <a:p>
            <a:r>
              <a:rPr lang="en-GB" smtClean="0">
                <a:latin typeface="Arial" charset="0"/>
                <a:cs typeface="Arial" charset="0"/>
              </a:rPr>
              <a:t>Enabling Grid for E-sciencE (EGEE)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Moving from prototype to production</a:t>
            </a:r>
          </a:p>
          <a:p>
            <a:r>
              <a:rPr lang="en-GB" smtClean="0">
                <a:latin typeface="Arial" charset="0"/>
                <a:cs typeface="Arial" charset="0"/>
              </a:rPr>
              <a:t>European Grid Infrastructure (EGI)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Routine usage of a sustainable e-infrastructure</a:t>
            </a:r>
          </a:p>
        </p:txBody>
      </p:sp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CB2941B-629C-46F4-A215-B5C67318ECB2}" type="slidenum">
              <a:rPr lang="en-GB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/>
          <a:srcRect t="7494" b="9723"/>
          <a:stretch>
            <a:fillRect/>
          </a:stretch>
        </p:blipFill>
        <p:spPr bwMode="auto">
          <a:xfrm>
            <a:off x="-107950" y="4149725"/>
            <a:ext cx="93408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trans.png"/>
          <p:cNvPicPr>
            <a:picLocks noChangeAspect="1"/>
          </p:cNvPicPr>
          <p:nvPr/>
        </p:nvPicPr>
        <p:blipFill>
          <a:blip r:embed="rId2"/>
          <a:srcRect t="18231" b="1567"/>
          <a:stretch>
            <a:fillRect/>
          </a:stretch>
        </p:blipFill>
        <p:spPr bwMode="auto">
          <a:xfrm>
            <a:off x="0" y="1046163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5"/>
          <p:cNvSpPr>
            <a:spLocks noGrp="1"/>
          </p:cNvSpPr>
          <p:nvPr>
            <p:ph type="title"/>
          </p:nvPr>
        </p:nvSpPr>
        <p:spPr>
          <a:xfrm>
            <a:off x="1876425" y="115888"/>
            <a:ext cx="7345363" cy="865187"/>
          </a:xfrm>
        </p:spPr>
        <p:txBody>
          <a:bodyPr/>
          <a:lstStyle/>
          <a:p>
            <a:r>
              <a:rPr lang="en-GB" sz="4000" smtClean="0">
                <a:latin typeface="Arial" charset="0"/>
                <a:cs typeface="Arial" charset="0"/>
              </a:rPr>
              <a:t>European Grid Infrastructure</a:t>
            </a:r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250825" y="1135063"/>
            <a:ext cx="8075613" cy="4525962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Status April 2010 (yearly increase)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10000 users: +5%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243020  LCPUs (cores): +75%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40PB disk: +60%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61PB tape: +56%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15 million jobs/month: +10%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317 sites: +18%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52 countries: +8%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175 VOs: +8%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29 active VOs: </a:t>
            </a: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+32%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970FA-B77A-41E7-A3A1-E23D237FF2F6}" type="slidenum">
              <a:rPr lang="en-GB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9701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2970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30723" name="Can 8"/>
          <p:cNvSpPr>
            <a:spLocks noChangeArrowheads="1"/>
          </p:cNvSpPr>
          <p:nvPr/>
        </p:nvSpPr>
        <p:spPr bwMode="auto">
          <a:xfrm>
            <a:off x="331788" y="3875088"/>
            <a:ext cx="928687" cy="2286000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0724" name="Can 9"/>
          <p:cNvSpPr>
            <a:spLocks noChangeArrowheads="1"/>
          </p:cNvSpPr>
          <p:nvPr/>
        </p:nvSpPr>
        <p:spPr bwMode="auto">
          <a:xfrm>
            <a:off x="2714625" y="2946400"/>
            <a:ext cx="928688" cy="32146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0725" name="Can 10"/>
          <p:cNvSpPr>
            <a:spLocks noChangeArrowheads="1"/>
          </p:cNvSpPr>
          <p:nvPr/>
        </p:nvSpPr>
        <p:spPr bwMode="auto">
          <a:xfrm>
            <a:off x="7715250" y="3517900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0726" name="Can 11"/>
          <p:cNvSpPr>
            <a:spLocks noChangeArrowheads="1"/>
          </p:cNvSpPr>
          <p:nvPr/>
        </p:nvSpPr>
        <p:spPr bwMode="auto">
          <a:xfrm>
            <a:off x="5149850" y="3232150"/>
            <a:ext cx="928688" cy="2928938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0727" name="Can 12"/>
          <p:cNvSpPr>
            <a:spLocks noChangeArrowheads="1"/>
          </p:cNvSpPr>
          <p:nvPr/>
        </p:nvSpPr>
        <p:spPr bwMode="auto">
          <a:xfrm>
            <a:off x="0" y="3160713"/>
            <a:ext cx="1643063" cy="857250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30728" name="Can 14"/>
          <p:cNvSpPr>
            <a:spLocks noChangeArrowheads="1"/>
          </p:cNvSpPr>
          <p:nvPr/>
        </p:nvSpPr>
        <p:spPr bwMode="auto">
          <a:xfrm>
            <a:off x="7429500" y="294640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30729" name="Can 15"/>
          <p:cNvSpPr>
            <a:spLocks noChangeArrowheads="1"/>
          </p:cNvSpPr>
          <p:nvPr/>
        </p:nvSpPr>
        <p:spPr bwMode="auto">
          <a:xfrm>
            <a:off x="7429500" y="2303463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30730" name="Can 16"/>
          <p:cNvSpPr>
            <a:spLocks noChangeArrowheads="1"/>
          </p:cNvSpPr>
          <p:nvPr/>
        </p:nvSpPr>
        <p:spPr bwMode="auto">
          <a:xfrm>
            <a:off x="2428875" y="23685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30731" name="Can 17"/>
          <p:cNvSpPr>
            <a:spLocks noChangeArrowheads="1"/>
          </p:cNvSpPr>
          <p:nvPr/>
        </p:nvSpPr>
        <p:spPr bwMode="auto">
          <a:xfrm>
            <a:off x="6357938" y="3589338"/>
            <a:ext cx="857250" cy="2571750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0732" name="Can 18"/>
          <p:cNvSpPr>
            <a:spLocks noChangeArrowheads="1"/>
          </p:cNvSpPr>
          <p:nvPr/>
        </p:nvSpPr>
        <p:spPr bwMode="auto">
          <a:xfrm>
            <a:off x="1709738" y="3946525"/>
            <a:ext cx="857250" cy="2214563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30733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4" name="Left-Right Arrow 19"/>
          <p:cNvSpPr>
            <a:spLocks noChangeArrowheads="1"/>
          </p:cNvSpPr>
          <p:nvPr/>
        </p:nvSpPr>
        <p:spPr bwMode="auto">
          <a:xfrm rot="-1200436">
            <a:off x="1571625" y="2803525"/>
            <a:ext cx="928688" cy="484188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E7DBB1"/>
              </a:solidFill>
            </a:endParaRPr>
          </a:p>
        </p:txBody>
      </p:sp>
      <p:sp>
        <p:nvSpPr>
          <p:cNvPr id="30735" name="Left-Right Arrow 20"/>
          <p:cNvSpPr>
            <a:spLocks noChangeArrowheads="1"/>
          </p:cNvSpPr>
          <p:nvPr/>
        </p:nvSpPr>
        <p:spPr bwMode="auto">
          <a:xfrm>
            <a:off x="4000500" y="2390775"/>
            <a:ext cx="3373438" cy="484188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E7DBB1"/>
              </a:solidFill>
            </a:endParaRPr>
          </a:p>
        </p:txBody>
      </p:sp>
      <p:sp>
        <p:nvSpPr>
          <p:cNvPr id="30736" name="Left-Right Arrow 22"/>
          <p:cNvSpPr>
            <a:spLocks noChangeArrowheads="1"/>
          </p:cNvSpPr>
          <p:nvPr/>
        </p:nvSpPr>
        <p:spPr bwMode="auto">
          <a:xfrm rot="-1209823">
            <a:off x="6994525" y="3233738"/>
            <a:ext cx="585788" cy="484187"/>
          </a:xfrm>
          <a:prstGeom prst="leftRightArrow">
            <a:avLst>
              <a:gd name="adj1" fmla="val 50000"/>
              <a:gd name="adj2" fmla="val 5006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E7DBB1"/>
              </a:solidFill>
            </a:endParaRPr>
          </a:p>
        </p:txBody>
      </p:sp>
      <p:sp>
        <p:nvSpPr>
          <p:cNvPr id="30737" name="Can 7"/>
          <p:cNvSpPr>
            <a:spLocks noChangeArrowheads="1"/>
          </p:cNvSpPr>
          <p:nvPr/>
        </p:nvSpPr>
        <p:spPr bwMode="auto">
          <a:xfrm>
            <a:off x="3929063" y="5589588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30738" name="Can 23"/>
          <p:cNvSpPr>
            <a:spLocks noChangeArrowheads="1"/>
          </p:cNvSpPr>
          <p:nvPr/>
        </p:nvSpPr>
        <p:spPr bwMode="auto">
          <a:xfrm>
            <a:off x="4857750" y="26606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307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074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307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07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73A433-C1E1-4891-9D3E-31BAAB2803BB}" type="slidenum">
              <a:rPr lang="fi-FI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EGI.eu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Coordination for European Grid resources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Established February 8th 2010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Central policy &amp; services needed to run a grid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Sustainable small coordinating organisation</a:t>
            </a:r>
          </a:p>
          <a:p>
            <a:r>
              <a:rPr lang="en-GB" smtClean="0">
                <a:latin typeface="Arial" charset="0"/>
                <a:cs typeface="Arial" charset="0"/>
              </a:rPr>
              <a:t>Based in Amsterdam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Coordinating core (~20 people) in Amsterdam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Technical services from partners (~20 people) </a:t>
            </a:r>
          </a:p>
        </p:txBody>
      </p:sp>
      <p:sp>
        <p:nvSpPr>
          <p:cNvPr id="3174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31748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174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702B82-E49E-4BD8-B157-A4113F67396A}" type="slidenum">
              <a:rPr lang="fi-FI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i-FI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GB" sz="2800"/>
              <a:t>EGI and EGI.eu supported by EGI-InSPIRE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EGI.eu Governance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424862" cy="4525963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EGI.eu established as non-profit foundation</a:t>
            </a:r>
          </a:p>
          <a:p>
            <a:r>
              <a:rPr lang="en-GB" smtClean="0">
                <a:latin typeface="Arial" charset="0"/>
                <a:cs typeface="Arial" charset="0"/>
              </a:rPr>
              <a:t>Governance &amp; ownership by its participants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Participants:</a:t>
            </a:r>
          </a:p>
          <a:p>
            <a:pPr lvl="2"/>
            <a:r>
              <a:rPr lang="en-GB" smtClean="0">
                <a:latin typeface="Arial" charset="0"/>
                <a:cs typeface="Arial" charset="0"/>
              </a:rPr>
              <a:t>European NGIs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Associated participants:</a:t>
            </a:r>
          </a:p>
          <a:p>
            <a:pPr lvl="2"/>
            <a:r>
              <a:rPr lang="en-GB" smtClean="0">
                <a:latin typeface="Arial" charset="0"/>
                <a:cs typeface="Arial" charset="0"/>
              </a:rPr>
              <a:t>Other groups willing to agree with EGI.eu objectives</a:t>
            </a:r>
          </a:p>
          <a:p>
            <a:r>
              <a:rPr lang="en-GB" smtClean="0">
                <a:latin typeface="Arial" charset="0"/>
                <a:cs typeface="Arial" charset="0"/>
              </a:rPr>
              <a:t>EGI Council contains all participants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Votes linked to fees</a:t>
            </a: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F8498E-9FE7-4D2F-80FF-C8B9953AD85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The EGI-InSPIRE Project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   In</a:t>
            </a:r>
            <a:r>
              <a:rPr lang="en-GB" smtClean="0">
                <a:latin typeface="Arial" charset="0"/>
                <a:cs typeface="Arial" charset="0"/>
              </a:rPr>
              <a:t>tegrated </a:t>
            </a: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GB" smtClean="0">
                <a:latin typeface="Arial" charset="0"/>
                <a:cs typeface="Arial" charset="0"/>
              </a:rPr>
              <a:t>ustainable </a:t>
            </a: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GB" smtClean="0">
                <a:latin typeface="Arial" charset="0"/>
                <a:cs typeface="Arial" charset="0"/>
              </a:rPr>
              <a:t>an-European </a:t>
            </a: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GB" smtClean="0">
                <a:latin typeface="Arial" charset="0"/>
                <a:cs typeface="Arial" charset="0"/>
              </a:rPr>
              <a:t>nfrastructure for </a:t>
            </a: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R</a:t>
            </a:r>
            <a:r>
              <a:rPr lang="en-GB" smtClean="0">
                <a:latin typeface="Arial" charset="0"/>
                <a:cs typeface="Arial" charset="0"/>
              </a:rPr>
              <a:t>esearchers in </a:t>
            </a: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GB" smtClean="0">
                <a:latin typeface="Arial" charset="0"/>
                <a:cs typeface="Arial" charset="0"/>
              </a:rPr>
              <a:t>urope</a:t>
            </a:r>
          </a:p>
          <a:p>
            <a:r>
              <a:rPr lang="en-GB" smtClean="0">
                <a:latin typeface="Arial" charset="0"/>
                <a:cs typeface="Arial" charset="0"/>
              </a:rPr>
              <a:t>A 4 year project with €25M EC contribution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Project cost €72M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Total Effort ~€330M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Effort: 9261PMs</a:t>
            </a:r>
          </a:p>
          <a:p>
            <a:pPr>
              <a:buFontTx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1/10/2010</a:t>
            </a: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NSF &amp; EC - Rome 2010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CA1F3A-DB64-4590-AE39-B964ADEB4ED0}" type="slidenum">
              <a:rPr lang="en-GB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/>
          <a:srcRect b="14903"/>
          <a:stretch>
            <a:fillRect/>
          </a:stretch>
        </p:blipFill>
        <p:spPr bwMode="auto">
          <a:xfrm>
            <a:off x="4202113" y="30861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>
                <a:solidFill>
                  <a:srgbClr val="333399"/>
                </a:solidFill>
              </a:rPr>
              <a:t>Project Partners (51)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EGI.eu, 40 NGIs, 2 EIROs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635</Words>
  <Application>Microsoft Office PowerPoint</Application>
  <PresentationFormat>Bildschirmpräsentation (4:3)</PresentationFormat>
  <Paragraphs>356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14</vt:i4>
      </vt:variant>
      <vt:variant>
        <vt:lpstr>Folientitel</vt:lpstr>
      </vt:variant>
      <vt:variant>
        <vt:i4>18</vt:i4>
      </vt:variant>
    </vt:vector>
  </HeadingPairs>
  <TitlesOfParts>
    <vt:vector size="37" baseType="lpstr">
      <vt:lpstr>Arial</vt:lpstr>
      <vt:lpstr>Calibri</vt:lpstr>
      <vt:lpstr>SimSun</vt:lpstr>
      <vt:lpstr>Wingdings</vt:lpstr>
      <vt:lpstr>Times New Roman</vt:lpstr>
      <vt:lpstr>EGI-InSPIRE 2</vt:lpstr>
      <vt:lpstr>EG-InSPIRE</vt:lpstr>
      <vt:lpstr>1_EG-InSPIRE</vt:lpstr>
      <vt:lpstr>2_EG-InSPIRE</vt:lpstr>
      <vt:lpstr>EGI-InSPIRE 2</vt:lpstr>
      <vt:lpstr>EGI-InSPIRE 2</vt:lpstr>
      <vt:lpstr>EGI-InSPIRE 2</vt:lpstr>
      <vt:lpstr>EG-InSPIRE</vt:lpstr>
      <vt:lpstr>EG-InSPIRE</vt:lpstr>
      <vt:lpstr>EG-InSPIRE</vt:lpstr>
      <vt:lpstr>1_EG-InSPIRE</vt:lpstr>
      <vt:lpstr>1_EG-InSPIRE</vt:lpstr>
      <vt:lpstr>2_EG-InSPIRE</vt:lpstr>
      <vt:lpstr>2_EG-InSPIRE</vt:lpstr>
      <vt:lpstr>EC/NSF Collaborations: European Grid Infrastructure </vt:lpstr>
      <vt:lpstr>Agenda</vt:lpstr>
      <vt:lpstr>What is EGI?</vt:lpstr>
      <vt:lpstr>European Grid Infrastructure</vt:lpstr>
      <vt:lpstr>European Grid Infrastructure</vt:lpstr>
      <vt:lpstr>Folie 6</vt:lpstr>
      <vt:lpstr>EGI.eu</vt:lpstr>
      <vt:lpstr>EGI.eu Governance</vt:lpstr>
      <vt:lpstr>The EGI-InSPIRE Project</vt:lpstr>
      <vt:lpstr>European e-Infrastructure</vt:lpstr>
      <vt:lpstr>European e-Infrastructure Forum</vt:lpstr>
      <vt:lpstr>The DCI Projects</vt:lpstr>
      <vt:lpstr>The DCI Projects</vt:lpstr>
      <vt:lpstr>DCI Taxonomy</vt:lpstr>
      <vt:lpstr>Barriers to Adoption</vt:lpstr>
      <vt:lpstr>A Virtualised Future?</vt:lpstr>
      <vt:lpstr>Collaborations</vt:lpstr>
      <vt:lpstr>Summary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laptop</cp:lastModifiedBy>
  <cp:revision>31</cp:revision>
  <dcterms:created xsi:type="dcterms:W3CDTF">2010-09-03T12:01:03Z</dcterms:created>
  <dcterms:modified xsi:type="dcterms:W3CDTF">2010-09-30T16:24:27Z</dcterms:modified>
</cp:coreProperties>
</file>